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1270" r:id="rId2"/>
  </p:sldIdLst>
  <p:sldSz cx="42803763" cy="32077025"/>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sha Sharma" initials="MS" lastIdx="5" clrIdx="0">
    <p:extLst>
      <p:ext uri="{19B8F6BF-5375-455C-9EA6-DF929625EA0E}">
        <p15:presenceInfo xmlns:p15="http://schemas.microsoft.com/office/powerpoint/2012/main" userId="S-1-5-21-1478355014-127360780-1969717230-1038082" providerId="AD"/>
      </p:ext>
    </p:extLst>
  </p:cmAuthor>
  <p:cmAuthor id="2" name="Sarah Masyuko" initials="SM" lastIdx="13" clrIdx="1">
    <p:extLst>
      <p:ext uri="{19B8F6BF-5375-455C-9EA6-DF929625EA0E}">
        <p15:presenceInfo xmlns:p15="http://schemas.microsoft.com/office/powerpoint/2012/main" userId="Sarah Masyuko" providerId="None"/>
      </p:ext>
    </p:extLst>
  </p:cmAuthor>
  <p:cmAuthor id="3" name="jzifodya" initials="j" lastIdx="10" clrIdx="2">
    <p:extLst>
      <p:ext uri="{19B8F6BF-5375-455C-9EA6-DF929625EA0E}">
        <p15:presenceInfo xmlns:p15="http://schemas.microsoft.com/office/powerpoint/2012/main" userId="S::jzifodya@uw.edu::79207ee9-55ff-4363-b689-527de36f94f3" providerId="AD"/>
      </p:ext>
    </p:extLst>
  </p:cmAuthor>
  <p:cmAuthor id="4" name="TT" initials="MOU" lastIdx="5" clrIdx="3">
    <p:extLst>
      <p:ext uri="{19B8F6BF-5375-455C-9EA6-DF929625EA0E}">
        <p15:presenceInfo xmlns:p15="http://schemas.microsoft.com/office/powerpoint/2012/main" userId="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FFE"/>
    <a:srgbClr val="7A81FF"/>
    <a:srgbClr val="801637"/>
    <a:srgbClr val="941100"/>
    <a:srgbClr val="005493"/>
    <a:srgbClr val="942093"/>
    <a:srgbClr val="1893A2"/>
    <a:srgbClr val="DA1073"/>
    <a:srgbClr val="BD00FF"/>
    <a:srgbClr val="151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2" autoAdjust="0"/>
    <p:restoredTop sz="95707"/>
  </p:normalViewPr>
  <p:slideViewPr>
    <p:cSldViewPr snapToGrid="0">
      <p:cViewPr>
        <p:scale>
          <a:sx n="30" d="100"/>
          <a:sy n="30" d="100"/>
        </p:scale>
        <p:origin x="14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rushamogaka\Documents\Thesis\cvd.htn\Poster%20Presentation\Bprevalence%20of%20ht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3200" dirty="0">
                <a:solidFill>
                  <a:sysClr val="windowText" lastClr="000000"/>
                </a:solidFill>
                <a:latin typeface="Arial" panose="020B0604020202020204" pitchFamily="34" charset="0"/>
                <a:cs typeface="Arial" panose="020B0604020202020204" pitchFamily="34" charset="0"/>
              </a:rPr>
              <a:t>Distribution of Hypertension by HIV Status and Gender</a:t>
            </a:r>
          </a:p>
        </c:rich>
      </c:tx>
      <c:layout>
        <c:manualLayout>
          <c:xMode val="edge"/>
          <c:yMode val="edge"/>
          <c:x val="0.15090639723471605"/>
          <c:y val="1.41506760341682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529981829194427"/>
          <c:y val="0.16634042553191491"/>
          <c:w val="0.821226176894159"/>
          <c:h val="0.66351488958617011"/>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DCB6-6A49-BA23-B243D09687F7}"/>
              </c:ext>
            </c:extLst>
          </c:dPt>
          <c:dPt>
            <c:idx val="1"/>
            <c:invertIfNegative val="0"/>
            <c:bubble3D val="0"/>
            <c:spPr>
              <a:solidFill>
                <a:srgbClr val="7030A0"/>
              </a:solidFill>
              <a:ln>
                <a:noFill/>
              </a:ln>
              <a:effectLst/>
            </c:spPr>
            <c:extLst>
              <c:ext xmlns:c16="http://schemas.microsoft.com/office/drawing/2014/chart" uri="{C3380CC4-5D6E-409C-BE32-E72D297353CC}">
                <c16:uniqueId val="{00000003-DCB6-6A49-BA23-B243D09687F7}"/>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5-DCB6-6A49-BA23-B243D09687F7}"/>
              </c:ext>
            </c:extLst>
          </c:dPt>
          <c:dPt>
            <c:idx val="3"/>
            <c:invertIfNegative val="0"/>
            <c:bubble3D val="0"/>
            <c:spPr>
              <a:solidFill>
                <a:srgbClr val="7030A0"/>
              </a:solidFill>
              <a:ln>
                <a:noFill/>
              </a:ln>
              <a:effectLst/>
            </c:spPr>
            <c:extLst>
              <c:ext xmlns:c16="http://schemas.microsoft.com/office/drawing/2014/chart" uri="{C3380CC4-5D6E-409C-BE32-E72D297353CC}">
                <c16:uniqueId val="{00000007-DCB6-6A49-BA23-B243D09687F7}"/>
              </c:ext>
            </c:extLst>
          </c:dPt>
          <c:dLbls>
            <c:dLbl>
              <c:idx val="0"/>
              <c:tx>
                <c:rich>
                  <a:bodyPr/>
                  <a:lstStyle/>
                  <a:p>
                    <a:r>
                      <a:rPr lang="en-US" sz="3200" dirty="0">
                        <a:latin typeface="Arial" panose="020B0604020202020204" pitchFamily="34" charset="0"/>
                        <a:cs typeface="Arial" panose="020B0604020202020204" pitchFamily="34" charset="0"/>
                      </a:rPr>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CB6-6A49-BA23-B243D09687F7}"/>
                </c:ext>
              </c:extLst>
            </c:dLbl>
            <c:dLbl>
              <c:idx val="1"/>
              <c:tx>
                <c:rich>
                  <a:bodyPr/>
                  <a:lstStyle/>
                  <a:p>
                    <a:r>
                      <a:rPr lang="en-US" dirty="0"/>
                      <a:t>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CB6-6A49-BA23-B243D09687F7}"/>
                </c:ext>
              </c:extLst>
            </c:dLbl>
            <c:dLbl>
              <c:idx val="2"/>
              <c:tx>
                <c:rich>
                  <a:bodyPr/>
                  <a:lstStyle/>
                  <a:p>
                    <a:r>
                      <a:rPr lang="en-US" dirty="0"/>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CB6-6A49-BA23-B243D09687F7}"/>
                </c:ext>
              </c:extLst>
            </c:dLbl>
            <c:dLbl>
              <c:idx val="3"/>
              <c:tx>
                <c:rich>
                  <a:bodyPr/>
                  <a:lstStyle/>
                  <a:p>
                    <a:r>
                      <a:rPr lang="en-US" dirty="0"/>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CB6-6A49-BA23-B243D09687F7}"/>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HIV pos male</c:v>
                </c:pt>
                <c:pt idx="1">
                  <c:v>HIV neg male</c:v>
                </c:pt>
                <c:pt idx="2">
                  <c:v>HIV pos female</c:v>
                </c:pt>
                <c:pt idx="3">
                  <c:v>HIV neg female</c:v>
                </c:pt>
              </c:strCache>
            </c:strRef>
          </c:cat>
          <c:val>
            <c:numRef>
              <c:f>Sheet1!$C$3:$C$6</c:f>
              <c:numCache>
                <c:formatCode>General</c:formatCode>
                <c:ptCount val="4"/>
                <c:pt idx="0">
                  <c:v>28</c:v>
                </c:pt>
                <c:pt idx="1">
                  <c:v>44</c:v>
                </c:pt>
                <c:pt idx="2">
                  <c:v>27</c:v>
                </c:pt>
                <c:pt idx="3">
                  <c:v>53</c:v>
                </c:pt>
              </c:numCache>
            </c:numRef>
          </c:val>
          <c:extLst>
            <c:ext xmlns:c16="http://schemas.microsoft.com/office/drawing/2014/chart" uri="{C3380CC4-5D6E-409C-BE32-E72D297353CC}">
              <c16:uniqueId val="{00000008-DCB6-6A49-BA23-B243D09687F7}"/>
            </c:ext>
          </c:extLst>
        </c:ser>
        <c:dLbls>
          <c:dLblPos val="outEnd"/>
          <c:showLegendKey val="0"/>
          <c:showVal val="1"/>
          <c:showCatName val="0"/>
          <c:showSerName val="0"/>
          <c:showPercent val="0"/>
          <c:showBubbleSize val="0"/>
        </c:dLbls>
        <c:gapWidth val="219"/>
        <c:overlap val="-27"/>
        <c:axId val="1832958207"/>
        <c:axId val="1833867183"/>
      </c:barChart>
      <c:catAx>
        <c:axId val="1832958207"/>
        <c:scaling>
          <c:orientation val="minMax"/>
        </c:scaling>
        <c:delete val="0"/>
        <c:axPos val="b"/>
        <c:title>
          <c:tx>
            <c:rich>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400" dirty="0">
                    <a:solidFill>
                      <a:sysClr val="windowText" lastClr="000000"/>
                    </a:solidFill>
                    <a:latin typeface="Arial" panose="020B0604020202020204" pitchFamily="34" charset="0"/>
                    <a:cs typeface="Arial" panose="020B0604020202020204" pitchFamily="34" charset="0"/>
                  </a:rPr>
                  <a:t>HIV Status and Gender</a:t>
                </a:r>
              </a:p>
            </c:rich>
          </c:tx>
          <c:layout>
            <c:manualLayout>
              <c:xMode val="edge"/>
              <c:yMode val="edge"/>
              <c:x val="0.38986178390409038"/>
              <c:y val="0.922211532768930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3867183"/>
        <c:crosses val="autoZero"/>
        <c:auto val="1"/>
        <c:lblAlgn val="ctr"/>
        <c:lblOffset val="100"/>
        <c:noMultiLvlLbl val="0"/>
      </c:catAx>
      <c:valAx>
        <c:axId val="1833867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2800" dirty="0">
                    <a:solidFill>
                      <a:sysClr val="windowText" lastClr="000000"/>
                    </a:solidFill>
                    <a:latin typeface="Arial" panose="020B0604020202020204" pitchFamily="34" charset="0"/>
                    <a:cs typeface="Arial" panose="020B0604020202020204" pitchFamily="34" charset="0"/>
                  </a:rPr>
                  <a:t>Number with hypertension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32958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482AB7E-4F81-2546-87B1-145484A06D9F}" type="datetimeFigureOut">
              <a:rPr lang="en-US" smtClean="0"/>
              <a:t>6/26/20</a:t>
            </a:fld>
            <a:endParaRPr lang="en-US" dirty="0"/>
          </a:p>
        </p:txBody>
      </p:sp>
      <p:sp>
        <p:nvSpPr>
          <p:cNvPr id="4" name="Slide Image Placeholder 3"/>
          <p:cNvSpPr>
            <a:spLocks noGrp="1" noRot="1" noChangeAspect="1"/>
          </p:cNvSpPr>
          <p:nvPr>
            <p:ph type="sldImg" idx="2"/>
          </p:nvPr>
        </p:nvSpPr>
        <p:spPr>
          <a:xfrm>
            <a:off x="1436688" y="1173163"/>
            <a:ext cx="422910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BBCCBBD-63E6-DF49-B574-DF20FF8E574F}" type="slidenum">
              <a:rPr lang="en-US" smtClean="0"/>
              <a:t>‹#›</a:t>
            </a:fld>
            <a:endParaRPr lang="en-US" dirty="0"/>
          </a:p>
        </p:txBody>
      </p:sp>
    </p:spTree>
    <p:extLst>
      <p:ext uri="{BB962C8B-B14F-4D97-AF65-F5344CB8AC3E}">
        <p14:creationId xmlns:p14="http://schemas.microsoft.com/office/powerpoint/2010/main" val="348167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FE9021A-41C1-4D55-BD01-8D1DD78B6ECF}" type="slidenum">
              <a:rPr lang="en-US" smtClean="0"/>
              <a:pPr/>
              <a:t>1</a:t>
            </a:fld>
            <a:endParaRPr lang="en-US" dirty="0"/>
          </a:p>
        </p:txBody>
      </p:sp>
      <p:sp>
        <p:nvSpPr>
          <p:cNvPr id="18435" name="Slide Number Placeholder 6"/>
          <p:cNvSpPr txBox="1">
            <a:spLocks noGrp="1"/>
          </p:cNvSpPr>
          <p:nvPr/>
        </p:nvSpPr>
        <p:spPr bwMode="auto">
          <a:xfrm>
            <a:off x="5446876" y="6813165"/>
            <a:ext cx="4166128" cy="356958"/>
          </a:xfrm>
          <a:prstGeom prst="rect">
            <a:avLst/>
          </a:prstGeom>
          <a:noFill/>
          <a:ln w="9525">
            <a:noFill/>
            <a:miter lim="800000"/>
            <a:headEnd/>
            <a:tailEnd/>
          </a:ln>
        </p:spPr>
        <p:txBody>
          <a:bodyPr lIns="94863" tIns="47431" rIns="94863" bIns="47431" anchor="b"/>
          <a:lstStyle/>
          <a:p>
            <a:pPr algn="r" defTabSz="948833"/>
            <a:fld id="{F25FD55F-926F-4138-A15C-D430BD29C808}" type="slidenum">
              <a:rPr lang="en-US" sz="1200"/>
              <a:pPr algn="r" defTabSz="948833"/>
              <a:t>1</a:t>
            </a:fld>
            <a:endParaRPr lang="en-US" sz="1200" dirty="0"/>
          </a:p>
        </p:txBody>
      </p:sp>
      <p:sp>
        <p:nvSpPr>
          <p:cNvPr id="18436" name="Rectangle 2"/>
          <p:cNvSpPr>
            <a:spLocks noGrp="1" noRot="1" noChangeAspect="1" noTextEdit="1"/>
          </p:cNvSpPr>
          <p:nvPr>
            <p:ph type="sldImg"/>
          </p:nvPr>
        </p:nvSpPr>
        <p:spPr>
          <a:xfrm>
            <a:off x="3013075" y="538163"/>
            <a:ext cx="3589338" cy="2689225"/>
          </a:xfrm>
          <a:ln/>
        </p:spPr>
      </p:sp>
      <p:sp>
        <p:nvSpPr>
          <p:cNvPr id="18437" name="Rectangle 3"/>
          <p:cNvSpPr>
            <a:spLocks noGrp="1"/>
          </p:cNvSpPr>
          <p:nvPr>
            <p:ph type="body" idx="1"/>
          </p:nvPr>
        </p:nvSpPr>
        <p:spPr>
          <a:noFill/>
          <a:ln/>
        </p:spPr>
        <p:txBody>
          <a:bodyPr lIns="94863" tIns="47431" rIns="94863" bIns="47431"/>
          <a:lstStyle/>
          <a:p>
            <a:pPr eaLnBrk="1" hangingPunct="1"/>
            <a:endParaRPr lang="en-US" dirty="0"/>
          </a:p>
        </p:txBody>
      </p:sp>
    </p:spTree>
    <p:extLst>
      <p:ext uri="{BB962C8B-B14F-4D97-AF65-F5344CB8AC3E}">
        <p14:creationId xmlns:p14="http://schemas.microsoft.com/office/powerpoint/2010/main" val="264791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645"/>
            <a:ext cx="36383199" cy="11167557"/>
          </a:xfrm>
        </p:spPr>
        <p:txBody>
          <a:bodyPr anchor="b"/>
          <a:lstStyle>
            <a:lvl1pPr algn="ctr">
              <a:defRPr sz="28064"/>
            </a:lvl1pPr>
          </a:lstStyle>
          <a:p>
            <a:r>
              <a:rPr lang="en-US"/>
              <a:t>Click to edit Master title style</a:t>
            </a:r>
            <a:endParaRPr lang="en-US" dirty="0"/>
          </a:p>
        </p:txBody>
      </p:sp>
      <p:sp>
        <p:nvSpPr>
          <p:cNvPr id="3" name="Subtitle 2"/>
          <p:cNvSpPr>
            <a:spLocks noGrp="1"/>
          </p:cNvSpPr>
          <p:nvPr>
            <p:ph type="subTitle" idx="1"/>
          </p:nvPr>
        </p:nvSpPr>
        <p:spPr>
          <a:xfrm>
            <a:off x="5350471" y="16847866"/>
            <a:ext cx="32102822" cy="7744520"/>
          </a:xfrm>
        </p:spPr>
        <p:txBody>
          <a:bodyPr/>
          <a:lstStyle>
            <a:lvl1pPr marL="0" indent="0" algn="ctr">
              <a:buNone/>
              <a:defRPr sz="11226"/>
            </a:lvl1pPr>
            <a:lvl2pPr marL="2138462" indent="0" algn="ctr">
              <a:buNone/>
              <a:defRPr sz="9355"/>
            </a:lvl2pPr>
            <a:lvl3pPr marL="4276923" indent="0" algn="ctr">
              <a:buNone/>
              <a:defRPr sz="8419"/>
            </a:lvl3pPr>
            <a:lvl4pPr marL="6415385" indent="0" algn="ctr">
              <a:buNone/>
              <a:defRPr sz="7484"/>
            </a:lvl4pPr>
            <a:lvl5pPr marL="8553846" indent="0" algn="ctr">
              <a:buNone/>
              <a:defRPr sz="7484"/>
            </a:lvl5pPr>
            <a:lvl6pPr marL="10692308" indent="0" algn="ctr">
              <a:buNone/>
              <a:defRPr sz="7484"/>
            </a:lvl6pPr>
            <a:lvl7pPr marL="12830769" indent="0" algn="ctr">
              <a:buNone/>
              <a:defRPr sz="7484"/>
            </a:lvl7pPr>
            <a:lvl8pPr marL="14969231" indent="0" algn="ctr">
              <a:buNone/>
              <a:defRPr sz="7484"/>
            </a:lvl8pPr>
            <a:lvl9pPr marL="17107692" indent="0" algn="ctr">
              <a:buNone/>
              <a:defRPr sz="74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91342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6144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805"/>
            <a:ext cx="9229561" cy="271837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805"/>
            <a:ext cx="27153637" cy="271837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60325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56475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990"/>
            <a:ext cx="36918246" cy="13343149"/>
          </a:xfrm>
        </p:spPr>
        <p:txBody>
          <a:bodyPr anchor="b"/>
          <a:lstStyle>
            <a:lvl1pPr>
              <a:defRPr sz="28064"/>
            </a:lvl1pPr>
          </a:lstStyle>
          <a:p>
            <a:r>
              <a:rPr lang="en-US"/>
              <a:t>Click to edit Master title style</a:t>
            </a:r>
            <a:endParaRPr lang="en-US" dirty="0"/>
          </a:p>
        </p:txBody>
      </p:sp>
      <p:sp>
        <p:nvSpPr>
          <p:cNvPr id="3" name="Text Placeholder 2"/>
          <p:cNvSpPr>
            <a:spLocks noGrp="1"/>
          </p:cNvSpPr>
          <p:nvPr>
            <p:ph type="body" idx="1"/>
          </p:nvPr>
        </p:nvSpPr>
        <p:spPr>
          <a:xfrm>
            <a:off x="2920467" y="21466370"/>
            <a:ext cx="36918246" cy="7016847"/>
          </a:xfrm>
        </p:spPr>
        <p:txBody>
          <a:bodyPr/>
          <a:lstStyle>
            <a:lvl1pPr marL="0" indent="0">
              <a:buNone/>
              <a:defRPr sz="11226">
                <a:solidFill>
                  <a:schemeClr val="tx1"/>
                </a:solidFill>
              </a:defRPr>
            </a:lvl1pPr>
            <a:lvl2pPr marL="2138462" indent="0">
              <a:buNone/>
              <a:defRPr sz="9355">
                <a:solidFill>
                  <a:schemeClr val="tx1">
                    <a:tint val="75000"/>
                  </a:schemeClr>
                </a:solidFill>
              </a:defRPr>
            </a:lvl2pPr>
            <a:lvl3pPr marL="4276923" indent="0">
              <a:buNone/>
              <a:defRPr sz="8419">
                <a:solidFill>
                  <a:schemeClr val="tx1">
                    <a:tint val="75000"/>
                  </a:schemeClr>
                </a:solidFill>
              </a:defRPr>
            </a:lvl3pPr>
            <a:lvl4pPr marL="6415385" indent="0">
              <a:buNone/>
              <a:defRPr sz="7484">
                <a:solidFill>
                  <a:schemeClr val="tx1">
                    <a:tint val="75000"/>
                  </a:schemeClr>
                </a:solidFill>
              </a:defRPr>
            </a:lvl4pPr>
            <a:lvl5pPr marL="8553846" indent="0">
              <a:buNone/>
              <a:defRPr sz="7484">
                <a:solidFill>
                  <a:schemeClr val="tx1">
                    <a:tint val="75000"/>
                  </a:schemeClr>
                </a:solidFill>
              </a:defRPr>
            </a:lvl5pPr>
            <a:lvl6pPr marL="10692308" indent="0">
              <a:buNone/>
              <a:defRPr sz="7484">
                <a:solidFill>
                  <a:schemeClr val="tx1">
                    <a:tint val="75000"/>
                  </a:schemeClr>
                </a:solidFill>
              </a:defRPr>
            </a:lvl6pPr>
            <a:lvl7pPr marL="12830769" indent="0">
              <a:buNone/>
              <a:defRPr sz="7484">
                <a:solidFill>
                  <a:schemeClr val="tx1">
                    <a:tint val="75000"/>
                  </a:schemeClr>
                </a:solidFill>
              </a:defRPr>
            </a:lvl7pPr>
            <a:lvl8pPr marL="14969231" indent="0">
              <a:buNone/>
              <a:defRPr sz="7484">
                <a:solidFill>
                  <a:schemeClr val="tx1">
                    <a:tint val="75000"/>
                  </a:schemeClr>
                </a:solidFill>
              </a:defRPr>
            </a:lvl8pPr>
            <a:lvl9pPr marL="17107692" indent="0">
              <a:buNone/>
              <a:defRPr sz="74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32449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9023"/>
            <a:ext cx="18191599" cy="20352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9023"/>
            <a:ext cx="18191599" cy="20352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93653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812"/>
            <a:ext cx="36918246" cy="6200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3329"/>
            <a:ext cx="18107995" cy="3853696"/>
          </a:xfrm>
        </p:spPr>
        <p:txBody>
          <a:bodyPr anchor="b"/>
          <a:lstStyle>
            <a:lvl1pPr marL="0" indent="0">
              <a:buNone/>
              <a:defRPr sz="11226" b="1"/>
            </a:lvl1pPr>
            <a:lvl2pPr marL="2138462" indent="0">
              <a:buNone/>
              <a:defRPr sz="9355" b="1"/>
            </a:lvl2pPr>
            <a:lvl3pPr marL="4276923" indent="0">
              <a:buNone/>
              <a:defRPr sz="8419" b="1"/>
            </a:lvl3pPr>
            <a:lvl4pPr marL="6415385" indent="0">
              <a:buNone/>
              <a:defRPr sz="7484" b="1"/>
            </a:lvl4pPr>
            <a:lvl5pPr marL="8553846" indent="0">
              <a:buNone/>
              <a:defRPr sz="7484" b="1"/>
            </a:lvl5pPr>
            <a:lvl6pPr marL="10692308" indent="0">
              <a:buNone/>
              <a:defRPr sz="7484" b="1"/>
            </a:lvl6pPr>
            <a:lvl7pPr marL="12830769" indent="0">
              <a:buNone/>
              <a:defRPr sz="7484" b="1"/>
            </a:lvl7pPr>
            <a:lvl8pPr marL="14969231" indent="0">
              <a:buNone/>
              <a:defRPr sz="7484" b="1"/>
            </a:lvl8pPr>
            <a:lvl9pPr marL="17107692" indent="0">
              <a:buNone/>
              <a:defRPr sz="7484" b="1"/>
            </a:lvl9pPr>
          </a:lstStyle>
          <a:p>
            <a:pPr lvl="0"/>
            <a:r>
              <a:rPr lang="en-US"/>
              <a:t>Click to edit Master text styles</a:t>
            </a:r>
          </a:p>
        </p:txBody>
      </p:sp>
      <p:sp>
        <p:nvSpPr>
          <p:cNvPr id="4" name="Content Placeholder 3"/>
          <p:cNvSpPr>
            <a:spLocks noGrp="1"/>
          </p:cNvSpPr>
          <p:nvPr>
            <p:ph sz="half" idx="2"/>
          </p:nvPr>
        </p:nvSpPr>
        <p:spPr>
          <a:xfrm>
            <a:off x="2948339" y="11717024"/>
            <a:ext cx="18107995" cy="17233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3329"/>
            <a:ext cx="18197174" cy="3853696"/>
          </a:xfrm>
        </p:spPr>
        <p:txBody>
          <a:bodyPr anchor="b"/>
          <a:lstStyle>
            <a:lvl1pPr marL="0" indent="0">
              <a:buNone/>
              <a:defRPr sz="11226" b="1"/>
            </a:lvl1pPr>
            <a:lvl2pPr marL="2138462" indent="0">
              <a:buNone/>
              <a:defRPr sz="9355" b="1"/>
            </a:lvl2pPr>
            <a:lvl3pPr marL="4276923" indent="0">
              <a:buNone/>
              <a:defRPr sz="8419" b="1"/>
            </a:lvl3pPr>
            <a:lvl4pPr marL="6415385" indent="0">
              <a:buNone/>
              <a:defRPr sz="7484" b="1"/>
            </a:lvl4pPr>
            <a:lvl5pPr marL="8553846" indent="0">
              <a:buNone/>
              <a:defRPr sz="7484" b="1"/>
            </a:lvl5pPr>
            <a:lvl6pPr marL="10692308" indent="0">
              <a:buNone/>
              <a:defRPr sz="7484" b="1"/>
            </a:lvl6pPr>
            <a:lvl7pPr marL="12830769" indent="0">
              <a:buNone/>
              <a:defRPr sz="7484" b="1"/>
            </a:lvl7pPr>
            <a:lvl8pPr marL="14969231" indent="0">
              <a:buNone/>
              <a:defRPr sz="7484" b="1"/>
            </a:lvl8pPr>
            <a:lvl9pPr marL="17107692" indent="0">
              <a:buNone/>
              <a:defRPr sz="7484" b="1"/>
            </a:lvl9pPr>
          </a:lstStyle>
          <a:p>
            <a:pPr lvl="0"/>
            <a:r>
              <a:rPr lang="en-US"/>
              <a:t>Click to edit Master text styles</a:t>
            </a:r>
          </a:p>
        </p:txBody>
      </p:sp>
      <p:sp>
        <p:nvSpPr>
          <p:cNvPr id="6" name="Content Placeholder 5"/>
          <p:cNvSpPr>
            <a:spLocks noGrp="1"/>
          </p:cNvSpPr>
          <p:nvPr>
            <p:ph sz="quarter" idx="4"/>
          </p:nvPr>
        </p:nvSpPr>
        <p:spPr>
          <a:xfrm>
            <a:off x="21669408" y="11717024"/>
            <a:ext cx="18197174" cy="172339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7810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405254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41367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468"/>
            <a:ext cx="13805328" cy="748463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505"/>
            <a:ext cx="21669405" cy="22795478"/>
          </a:xfrm>
        </p:spPr>
        <p:txBody>
          <a:bodyPr/>
          <a:lstStyle>
            <a:lvl1pPr>
              <a:defRPr sz="14967"/>
            </a:lvl1pPr>
            <a:lvl2pPr>
              <a:defRPr sz="13096"/>
            </a:lvl2pPr>
            <a:lvl3pPr>
              <a:defRPr sz="11226"/>
            </a:lvl3pPr>
            <a:lvl4pPr>
              <a:defRPr sz="9355"/>
            </a:lvl4pPr>
            <a:lvl5pPr>
              <a:defRPr sz="9355"/>
            </a:lvl5pPr>
            <a:lvl6pPr>
              <a:defRPr sz="9355"/>
            </a:lvl6pPr>
            <a:lvl7pPr>
              <a:defRPr sz="9355"/>
            </a:lvl7pPr>
            <a:lvl8pPr>
              <a:defRPr sz="9355"/>
            </a:lvl8pPr>
            <a:lvl9pPr>
              <a:defRPr sz="93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3108"/>
            <a:ext cx="13805328" cy="17827997"/>
          </a:xfrm>
        </p:spPr>
        <p:txBody>
          <a:bodyPr/>
          <a:lstStyle>
            <a:lvl1pPr marL="0" indent="0">
              <a:buNone/>
              <a:defRPr sz="7484"/>
            </a:lvl1pPr>
            <a:lvl2pPr marL="2138462" indent="0">
              <a:buNone/>
              <a:defRPr sz="6548"/>
            </a:lvl2pPr>
            <a:lvl3pPr marL="4276923" indent="0">
              <a:buNone/>
              <a:defRPr sz="5613"/>
            </a:lvl3pPr>
            <a:lvl4pPr marL="6415385" indent="0">
              <a:buNone/>
              <a:defRPr sz="4677"/>
            </a:lvl4pPr>
            <a:lvl5pPr marL="8553846" indent="0">
              <a:buNone/>
              <a:defRPr sz="4677"/>
            </a:lvl5pPr>
            <a:lvl6pPr marL="10692308" indent="0">
              <a:buNone/>
              <a:defRPr sz="4677"/>
            </a:lvl6pPr>
            <a:lvl7pPr marL="12830769" indent="0">
              <a:buNone/>
              <a:defRPr sz="4677"/>
            </a:lvl7pPr>
            <a:lvl8pPr marL="14969231" indent="0">
              <a:buNone/>
              <a:defRPr sz="4677"/>
            </a:lvl8pPr>
            <a:lvl9pPr marL="17107692" indent="0">
              <a:buNone/>
              <a:defRPr sz="4677"/>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346302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468"/>
            <a:ext cx="13805328" cy="748463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505"/>
            <a:ext cx="21669405" cy="22795478"/>
          </a:xfrm>
        </p:spPr>
        <p:txBody>
          <a:bodyPr anchor="t"/>
          <a:lstStyle>
            <a:lvl1pPr marL="0" indent="0">
              <a:buNone/>
              <a:defRPr sz="14967"/>
            </a:lvl1pPr>
            <a:lvl2pPr marL="2138462" indent="0">
              <a:buNone/>
              <a:defRPr sz="13096"/>
            </a:lvl2pPr>
            <a:lvl3pPr marL="4276923" indent="0">
              <a:buNone/>
              <a:defRPr sz="11226"/>
            </a:lvl3pPr>
            <a:lvl4pPr marL="6415385" indent="0">
              <a:buNone/>
              <a:defRPr sz="9355"/>
            </a:lvl4pPr>
            <a:lvl5pPr marL="8553846" indent="0">
              <a:buNone/>
              <a:defRPr sz="9355"/>
            </a:lvl5pPr>
            <a:lvl6pPr marL="10692308" indent="0">
              <a:buNone/>
              <a:defRPr sz="9355"/>
            </a:lvl6pPr>
            <a:lvl7pPr marL="12830769" indent="0">
              <a:buNone/>
              <a:defRPr sz="9355"/>
            </a:lvl7pPr>
            <a:lvl8pPr marL="14969231" indent="0">
              <a:buNone/>
              <a:defRPr sz="9355"/>
            </a:lvl8pPr>
            <a:lvl9pPr marL="17107692" indent="0">
              <a:buNone/>
              <a:defRPr sz="9355"/>
            </a:lvl9pPr>
          </a:lstStyle>
          <a:p>
            <a:r>
              <a:rPr lang="en-US"/>
              <a:t>Click icon to add picture</a:t>
            </a:r>
            <a:endParaRPr lang="en-US" dirty="0"/>
          </a:p>
        </p:txBody>
      </p:sp>
      <p:sp>
        <p:nvSpPr>
          <p:cNvPr id="4" name="Text Placeholder 3"/>
          <p:cNvSpPr>
            <a:spLocks noGrp="1"/>
          </p:cNvSpPr>
          <p:nvPr>
            <p:ph type="body" sz="half" idx="2"/>
          </p:nvPr>
        </p:nvSpPr>
        <p:spPr>
          <a:xfrm>
            <a:off x="2948334" y="9623108"/>
            <a:ext cx="13805328" cy="17827997"/>
          </a:xfrm>
        </p:spPr>
        <p:txBody>
          <a:bodyPr/>
          <a:lstStyle>
            <a:lvl1pPr marL="0" indent="0">
              <a:buNone/>
              <a:defRPr sz="7484"/>
            </a:lvl1pPr>
            <a:lvl2pPr marL="2138462" indent="0">
              <a:buNone/>
              <a:defRPr sz="6548"/>
            </a:lvl2pPr>
            <a:lvl3pPr marL="4276923" indent="0">
              <a:buNone/>
              <a:defRPr sz="5613"/>
            </a:lvl3pPr>
            <a:lvl4pPr marL="6415385" indent="0">
              <a:buNone/>
              <a:defRPr sz="4677"/>
            </a:lvl4pPr>
            <a:lvl5pPr marL="8553846" indent="0">
              <a:buNone/>
              <a:defRPr sz="4677"/>
            </a:lvl5pPr>
            <a:lvl6pPr marL="10692308" indent="0">
              <a:buNone/>
              <a:defRPr sz="4677"/>
            </a:lvl6pPr>
            <a:lvl7pPr marL="12830769" indent="0">
              <a:buNone/>
              <a:defRPr sz="4677"/>
            </a:lvl7pPr>
            <a:lvl8pPr marL="14969231" indent="0">
              <a:buNone/>
              <a:defRPr sz="4677"/>
            </a:lvl8pPr>
            <a:lvl9pPr marL="17107692" indent="0">
              <a:buNone/>
              <a:defRPr sz="4677"/>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380831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812"/>
            <a:ext cx="36918246" cy="6200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9023"/>
            <a:ext cx="36918246" cy="203525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30657"/>
            <a:ext cx="9630847" cy="1707805"/>
          </a:xfrm>
          <a:prstGeom prst="rect">
            <a:avLst/>
          </a:prstGeom>
        </p:spPr>
        <p:txBody>
          <a:bodyPr vert="horz" lIns="91440" tIns="45720" rIns="91440" bIns="45720" rtlCol="0" anchor="ctr"/>
          <a:lstStyle>
            <a:lvl1pPr algn="l">
              <a:defRPr sz="5613">
                <a:solidFill>
                  <a:schemeClr val="tx1">
                    <a:tint val="75000"/>
                  </a:schemeClr>
                </a:solidFill>
              </a:defRPr>
            </a:lvl1pPr>
          </a:lstStyle>
          <a:p>
            <a:fld id="{F5144DE8-AE3D-40A8-90B8-FB90AC599C3D}" type="datetimeFigureOut">
              <a:rPr lang="en-GB" smtClean="0"/>
              <a:t>26/06/2020</a:t>
            </a:fld>
            <a:endParaRPr lang="en-GB" dirty="0"/>
          </a:p>
        </p:txBody>
      </p:sp>
      <p:sp>
        <p:nvSpPr>
          <p:cNvPr id="5" name="Footer Placeholder 4"/>
          <p:cNvSpPr>
            <a:spLocks noGrp="1"/>
          </p:cNvSpPr>
          <p:nvPr>
            <p:ph type="ftr" sz="quarter" idx="3"/>
          </p:nvPr>
        </p:nvSpPr>
        <p:spPr>
          <a:xfrm>
            <a:off x="14178747" y="29730657"/>
            <a:ext cx="14446270" cy="1707805"/>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0230157" y="29730657"/>
            <a:ext cx="9630847" cy="1707805"/>
          </a:xfrm>
          <a:prstGeom prst="rect">
            <a:avLst/>
          </a:prstGeom>
        </p:spPr>
        <p:txBody>
          <a:bodyPr vert="horz" lIns="91440" tIns="45720" rIns="91440" bIns="45720" rtlCol="0" anchor="ctr"/>
          <a:lstStyle>
            <a:lvl1pPr algn="r">
              <a:defRPr sz="5613">
                <a:solidFill>
                  <a:schemeClr val="tx1">
                    <a:tint val="75000"/>
                  </a:schemeClr>
                </a:solidFill>
              </a:defRPr>
            </a:lvl1pPr>
          </a:lstStyle>
          <a:p>
            <a:fld id="{86EC4D90-E909-4F87-A3D0-77D3250A7A1C}" type="slidenum">
              <a:rPr lang="en-GB" smtClean="0"/>
              <a:t>‹#›</a:t>
            </a:fld>
            <a:endParaRPr lang="en-GB" dirty="0"/>
          </a:p>
        </p:txBody>
      </p:sp>
    </p:spTree>
    <p:extLst>
      <p:ext uri="{BB962C8B-B14F-4D97-AF65-F5344CB8AC3E}">
        <p14:creationId xmlns:p14="http://schemas.microsoft.com/office/powerpoint/2010/main" val="1078471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276923" rtl="0" eaLnBrk="1" latinLnBrk="0" hangingPunct="1">
        <a:lnSpc>
          <a:spcPct val="90000"/>
        </a:lnSpc>
        <a:spcBef>
          <a:spcPct val="0"/>
        </a:spcBef>
        <a:buNone/>
        <a:defRPr sz="20580" kern="1200">
          <a:solidFill>
            <a:schemeClr val="tx1"/>
          </a:solidFill>
          <a:latin typeface="+mj-lt"/>
          <a:ea typeface="+mj-ea"/>
          <a:cs typeface="+mj-cs"/>
        </a:defRPr>
      </a:lvl1pPr>
    </p:titleStyle>
    <p:bodyStyle>
      <a:lvl1pPr marL="1069231" indent="-1069231" algn="l" defTabSz="4276923"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692" indent="-1069231" algn="l" defTabSz="4276923" rtl="0" eaLnBrk="1" latinLnBrk="0" hangingPunct="1">
        <a:lnSpc>
          <a:spcPct val="90000"/>
        </a:lnSpc>
        <a:spcBef>
          <a:spcPts val="2339"/>
        </a:spcBef>
        <a:buFont typeface="Arial" panose="020B0604020202020204" pitchFamily="34" charset="0"/>
        <a:buChar char="•"/>
        <a:defRPr sz="11226" kern="1200">
          <a:solidFill>
            <a:schemeClr val="tx1"/>
          </a:solidFill>
          <a:latin typeface="+mn-lt"/>
          <a:ea typeface="+mn-ea"/>
          <a:cs typeface="+mn-cs"/>
        </a:defRPr>
      </a:lvl2pPr>
      <a:lvl3pPr marL="5346154" indent="-1069231" algn="l" defTabSz="4276923" rtl="0" eaLnBrk="1" latinLnBrk="0" hangingPunct="1">
        <a:lnSpc>
          <a:spcPct val="90000"/>
        </a:lnSpc>
        <a:spcBef>
          <a:spcPts val="2339"/>
        </a:spcBef>
        <a:buFont typeface="Arial" panose="020B0604020202020204" pitchFamily="34" charset="0"/>
        <a:buChar char="•"/>
        <a:defRPr sz="9355" kern="1200">
          <a:solidFill>
            <a:schemeClr val="tx1"/>
          </a:solidFill>
          <a:latin typeface="+mn-lt"/>
          <a:ea typeface="+mn-ea"/>
          <a:cs typeface="+mn-cs"/>
        </a:defRPr>
      </a:lvl3pPr>
      <a:lvl4pPr marL="7484615"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3077"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539"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900000"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8462"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923" indent="-1069231" algn="l" defTabSz="4276923"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923" rtl="0" eaLnBrk="1" latinLnBrk="0" hangingPunct="1">
        <a:defRPr sz="8419" kern="1200">
          <a:solidFill>
            <a:schemeClr val="tx1"/>
          </a:solidFill>
          <a:latin typeface="+mn-lt"/>
          <a:ea typeface="+mn-ea"/>
          <a:cs typeface="+mn-cs"/>
        </a:defRPr>
      </a:lvl1pPr>
      <a:lvl2pPr marL="2138462" algn="l" defTabSz="4276923" rtl="0" eaLnBrk="1" latinLnBrk="0" hangingPunct="1">
        <a:defRPr sz="8419" kern="1200">
          <a:solidFill>
            <a:schemeClr val="tx1"/>
          </a:solidFill>
          <a:latin typeface="+mn-lt"/>
          <a:ea typeface="+mn-ea"/>
          <a:cs typeface="+mn-cs"/>
        </a:defRPr>
      </a:lvl2pPr>
      <a:lvl3pPr marL="4276923" algn="l" defTabSz="4276923" rtl="0" eaLnBrk="1" latinLnBrk="0" hangingPunct="1">
        <a:defRPr sz="8419" kern="1200">
          <a:solidFill>
            <a:schemeClr val="tx1"/>
          </a:solidFill>
          <a:latin typeface="+mn-lt"/>
          <a:ea typeface="+mn-ea"/>
          <a:cs typeface="+mn-cs"/>
        </a:defRPr>
      </a:lvl3pPr>
      <a:lvl4pPr marL="6415385" algn="l" defTabSz="4276923" rtl="0" eaLnBrk="1" latinLnBrk="0" hangingPunct="1">
        <a:defRPr sz="8419" kern="1200">
          <a:solidFill>
            <a:schemeClr val="tx1"/>
          </a:solidFill>
          <a:latin typeface="+mn-lt"/>
          <a:ea typeface="+mn-ea"/>
          <a:cs typeface="+mn-cs"/>
        </a:defRPr>
      </a:lvl4pPr>
      <a:lvl5pPr marL="8553846" algn="l" defTabSz="4276923" rtl="0" eaLnBrk="1" latinLnBrk="0" hangingPunct="1">
        <a:defRPr sz="8419" kern="1200">
          <a:solidFill>
            <a:schemeClr val="tx1"/>
          </a:solidFill>
          <a:latin typeface="+mn-lt"/>
          <a:ea typeface="+mn-ea"/>
          <a:cs typeface="+mn-cs"/>
        </a:defRPr>
      </a:lvl5pPr>
      <a:lvl6pPr marL="10692308" algn="l" defTabSz="4276923" rtl="0" eaLnBrk="1" latinLnBrk="0" hangingPunct="1">
        <a:defRPr sz="8419" kern="1200">
          <a:solidFill>
            <a:schemeClr val="tx1"/>
          </a:solidFill>
          <a:latin typeface="+mn-lt"/>
          <a:ea typeface="+mn-ea"/>
          <a:cs typeface="+mn-cs"/>
        </a:defRPr>
      </a:lvl6pPr>
      <a:lvl7pPr marL="12830769" algn="l" defTabSz="4276923" rtl="0" eaLnBrk="1" latinLnBrk="0" hangingPunct="1">
        <a:defRPr sz="8419" kern="1200">
          <a:solidFill>
            <a:schemeClr val="tx1"/>
          </a:solidFill>
          <a:latin typeface="+mn-lt"/>
          <a:ea typeface="+mn-ea"/>
          <a:cs typeface="+mn-cs"/>
        </a:defRPr>
      </a:lvl7pPr>
      <a:lvl8pPr marL="14969231" algn="l" defTabSz="4276923" rtl="0" eaLnBrk="1" latinLnBrk="0" hangingPunct="1">
        <a:defRPr sz="8419" kern="1200">
          <a:solidFill>
            <a:schemeClr val="tx1"/>
          </a:solidFill>
          <a:latin typeface="+mn-lt"/>
          <a:ea typeface="+mn-ea"/>
          <a:cs typeface="+mn-cs"/>
        </a:defRPr>
      </a:lvl8pPr>
      <a:lvl9pPr marL="17107692" algn="l" defTabSz="4276923"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2.emf"/><Relationship Id="rId12"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hart" Target="../charts/chart1.xml"/><Relationship Id="rId11" Type="http://schemas.openxmlformats.org/officeDocument/2006/relationships/image" Target="../media/image6.jpeg"/><Relationship Id="rId5" Type="http://schemas.openxmlformats.org/officeDocument/2006/relationships/image" Target="../media/image1.png"/><Relationship Id="rId15" Type="http://schemas.microsoft.com/office/2007/relationships/hdphoto" Target="../media/hdphoto1.wdp"/><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emf"/><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151055ED-97FD-3545-BDF3-5C52C58657A9}"/>
              </a:ext>
            </a:extLst>
          </p:cNvPr>
          <p:cNvSpPr txBox="1"/>
          <p:nvPr/>
        </p:nvSpPr>
        <p:spPr>
          <a:xfrm>
            <a:off x="26515162" y="17560002"/>
            <a:ext cx="15813003" cy="5852160"/>
          </a:xfrm>
          <a:prstGeom prst="rect">
            <a:avLst/>
          </a:prstGeom>
          <a:noFill/>
          <a:ln>
            <a:solidFill>
              <a:schemeClr val="bg1">
                <a:lumMod val="50000"/>
              </a:schemeClr>
            </a:solidFill>
          </a:ln>
        </p:spPr>
        <p:txBody>
          <a:bodyPr wrap="square" rtlCol="0">
            <a:spAutoFit/>
          </a:bodyPr>
          <a:lstStyle/>
          <a:p>
            <a:endParaRPr lang="en-US" dirty="0"/>
          </a:p>
        </p:txBody>
      </p:sp>
      <p:sp>
        <p:nvSpPr>
          <p:cNvPr id="25" name="Rectangle 512"/>
          <p:cNvSpPr>
            <a:spLocks noChangeArrowheads="1"/>
          </p:cNvSpPr>
          <p:nvPr/>
        </p:nvSpPr>
        <p:spPr bwMode="auto">
          <a:xfrm>
            <a:off x="26595979" y="17739225"/>
            <a:ext cx="15813003" cy="5476891"/>
          </a:xfrm>
          <a:prstGeom prst="rect">
            <a:avLst/>
          </a:prstGeom>
          <a:noFill/>
          <a:ln w="9525">
            <a:noFill/>
            <a:miter lim="800000"/>
            <a:headEnd/>
            <a:tailEnd/>
          </a:ln>
          <a:effectLst/>
        </p:spPr>
        <p:txBody>
          <a:bodyPr wrap="square" lIns="67477" tIns="33739" rIns="67477" bIns="33739" anchor="t">
            <a:noAutofit/>
          </a:bodyPr>
          <a:lstStyle/>
          <a:p>
            <a:pPr marL="457200" indent="-457200">
              <a:spcAft>
                <a:spcPts val="1200"/>
              </a:spcAft>
              <a:buFont typeface="Wingdings" pitchFamily="2" charset="2"/>
              <a:buChar char="Ø"/>
              <a:defRPr/>
            </a:pPr>
            <a:r>
              <a:rPr lang="en-US" sz="3200" dirty="0">
                <a:latin typeface="Arial" panose="020B0604020202020204" pitchFamily="34" charset="0"/>
                <a:cs typeface="Arial" panose="020B0604020202020204" pitchFamily="34" charset="0"/>
              </a:rPr>
              <a:t>In this group of participants with well controlled HIV, </a:t>
            </a:r>
            <a:r>
              <a:rPr lang="en-US" sz="3200" b="1" dirty="0">
                <a:latin typeface="Arial" panose="020B0604020202020204" pitchFamily="34" charset="0"/>
                <a:cs typeface="Arial" panose="020B0604020202020204" pitchFamily="34" charset="0"/>
              </a:rPr>
              <a:t>PLWH were 47% less likely to have hypertension than HIV negative participants. </a:t>
            </a:r>
            <a:r>
              <a:rPr lang="en-US" sz="3200" dirty="0">
                <a:latin typeface="Arial" panose="020B0604020202020204" pitchFamily="34" charset="0"/>
                <a:cs typeface="Arial" panose="020B0604020202020204" pitchFamily="34" charset="0"/>
              </a:rPr>
              <a:t>In addition to </a:t>
            </a:r>
            <a:r>
              <a:rPr lang="en-US" sz="3200" b="1" dirty="0">
                <a:latin typeface="Arial" panose="020B0604020202020204" pitchFamily="34" charset="0"/>
                <a:cs typeface="Arial" panose="020B0604020202020204" pitchFamily="34" charset="0"/>
              </a:rPr>
              <a:t>HIV status, age </a:t>
            </a:r>
            <a:r>
              <a:rPr lang="en-US" sz="3200" b="1" dirty="0">
                <a:latin typeface="Arial" panose="020B0604020202020204" pitchFamily="34" charset="0"/>
                <a:cs typeface="Arial" panose="020B0604020202020204" pitchFamily="34" charset="0"/>
                <a:sym typeface="Symbol" pitchFamily="2" charset="2"/>
              </a:rPr>
              <a:t></a:t>
            </a:r>
            <a:r>
              <a:rPr lang="en-US" sz="3200" b="1" dirty="0">
                <a:latin typeface="Arial" panose="020B0604020202020204" pitchFamily="34" charset="0"/>
                <a:cs typeface="Arial" panose="020B0604020202020204" pitchFamily="34" charset="0"/>
              </a:rPr>
              <a:t>40years, BMI </a:t>
            </a:r>
            <a:r>
              <a:rPr lang="en-US" sz="3200" b="1" dirty="0">
                <a:latin typeface="Arial" panose="020B0604020202020204" pitchFamily="34" charset="0"/>
                <a:cs typeface="Arial" panose="020B0604020202020204" pitchFamily="34" charset="0"/>
                <a:sym typeface="Symbol" pitchFamily="2" charset="2"/>
              </a:rPr>
              <a:t></a:t>
            </a:r>
            <a:r>
              <a:rPr lang="en-US" sz="3200" b="1" dirty="0">
                <a:latin typeface="Arial" panose="020B0604020202020204" pitchFamily="34" charset="0"/>
                <a:cs typeface="Arial" panose="020B0604020202020204" pitchFamily="34" charset="0"/>
              </a:rPr>
              <a:t>25kg/m</a:t>
            </a:r>
            <a:r>
              <a:rPr lang="en-US" sz="3200" b="1" baseline="30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 and IL-6</a:t>
            </a:r>
            <a:r>
              <a:rPr lang="en-US" sz="3200" dirty="0">
                <a:latin typeface="Arial" panose="020B0604020202020204" pitchFamily="34" charset="0"/>
                <a:cs typeface="Arial" panose="020B0604020202020204" pitchFamily="34" charset="0"/>
              </a:rPr>
              <a:t> were predictors of HTN among our participants.</a:t>
            </a:r>
          </a:p>
          <a:p>
            <a:pPr marL="457200" indent="-457200">
              <a:spcAft>
                <a:spcPts val="1200"/>
              </a:spcAft>
              <a:buFont typeface="Wingdings" pitchFamily="2" charset="2"/>
              <a:buChar char="Ø"/>
              <a:defRPr/>
            </a:pPr>
            <a:endParaRPr lang="en-US" sz="3200" dirty="0">
              <a:latin typeface="Arial" panose="020B0604020202020204" pitchFamily="34" charset="0"/>
              <a:cs typeface="Arial" panose="020B0604020202020204" pitchFamily="34" charset="0"/>
            </a:endParaRPr>
          </a:p>
          <a:p>
            <a:pPr marL="457200" indent="-457200">
              <a:spcAft>
                <a:spcPts val="1200"/>
              </a:spcAft>
              <a:buFont typeface="Wingdings" pitchFamily="2" charset="2"/>
              <a:buChar char="Ø"/>
              <a:defRPr/>
            </a:pPr>
            <a:r>
              <a:rPr lang="en-US" sz="3200" dirty="0">
                <a:latin typeface="Arial" panose="020B0604020202020204" pitchFamily="34" charset="0"/>
                <a:cs typeface="Arial" panose="020B0604020202020204" pitchFamily="34" charset="0"/>
              </a:rPr>
              <a:t>Overall prevalence of HTN in our study (25%) was comparable to the national survey(24%) while a population-based study in Sub-Saharan Africa found PLWH to be less likely to have HTN.</a:t>
            </a:r>
          </a:p>
          <a:p>
            <a:pPr marL="457200" indent="-457200">
              <a:spcAft>
                <a:spcPts val="1200"/>
              </a:spcAft>
              <a:buFont typeface="Wingdings" pitchFamily="2" charset="2"/>
              <a:buChar char="Ø"/>
              <a:defRPr/>
            </a:pPr>
            <a:endParaRPr lang="en-US" sz="3200" dirty="0">
              <a:latin typeface="Arial" panose="020B0604020202020204" pitchFamily="34" charset="0"/>
              <a:cs typeface="Arial" panose="020B0604020202020204" pitchFamily="34" charset="0"/>
            </a:endParaRPr>
          </a:p>
          <a:p>
            <a:pPr marL="457200" indent="-457200">
              <a:spcAft>
                <a:spcPts val="1200"/>
              </a:spcAft>
              <a:buFont typeface="Wingdings" pitchFamily="2" charset="2"/>
              <a:buChar char="Ø"/>
              <a:defRPr/>
            </a:pPr>
            <a:r>
              <a:rPr lang="en-US" sz="3200" b="1" dirty="0">
                <a:latin typeface="Arial" panose="020B0604020202020204" pitchFamily="34" charset="0"/>
                <a:cs typeface="Arial" panose="020B0604020202020204" pitchFamily="34" charset="0"/>
              </a:rPr>
              <a:t>Given the high prevalence of HTN regardless of HIV status, routine HTN  screening is key to identifying those at high risk of cardiovascular disease.</a:t>
            </a:r>
            <a:endParaRPr lang="en-US" sz="3200" dirty="0">
              <a:latin typeface="Arial" panose="020B0604020202020204" pitchFamily="34" charset="0"/>
              <a:cs typeface="Arial" panose="020B0604020202020204" pitchFamily="34" charset="0"/>
            </a:endParaRPr>
          </a:p>
          <a:p>
            <a:pPr lvl="1">
              <a:spcBef>
                <a:spcPct val="45000"/>
              </a:spcBef>
              <a:defRPr/>
            </a:pPr>
            <a:endParaRPr lang="en-US" sz="3200" dirty="0">
              <a:latin typeface="Arial" panose="020B0604020202020204" pitchFamily="34" charset="0"/>
              <a:cs typeface="Arial" panose="020B0604020202020204" pitchFamily="34" charset="0"/>
            </a:endParaRPr>
          </a:p>
          <a:p>
            <a:pPr>
              <a:spcBef>
                <a:spcPct val="45000"/>
              </a:spcBef>
              <a:defRPr/>
            </a:pPr>
            <a:endParaRPr lang="en-US" sz="3200" dirty="0">
              <a:latin typeface="Arial" panose="020B0604020202020204" pitchFamily="34" charset="0"/>
              <a:cs typeface="Arial" panose="020B0604020202020204" pitchFamily="34" charset="0"/>
            </a:endParaRPr>
          </a:p>
          <a:p>
            <a:pPr>
              <a:defRPr/>
            </a:pPr>
            <a:endParaRPr lang="en-US" sz="3200" dirty="0">
              <a:latin typeface="Arial" panose="020B0604020202020204" pitchFamily="34" charset="0"/>
              <a:ea typeface="ＭＳ Ｐゴシック" charset="0"/>
              <a:cs typeface="Arial" panose="020B0604020202020204" pitchFamily="34" charset="0"/>
            </a:endParaRPr>
          </a:p>
        </p:txBody>
      </p:sp>
      <p:sp>
        <p:nvSpPr>
          <p:cNvPr id="45" name="TextBox 44">
            <a:extLst>
              <a:ext uri="{FF2B5EF4-FFF2-40B4-BE49-F238E27FC236}">
                <a16:creationId xmlns:a16="http://schemas.microsoft.com/office/drawing/2014/main" id="{BDF97012-ABC4-3E40-8511-1A188622113D}"/>
              </a:ext>
            </a:extLst>
          </p:cNvPr>
          <p:cNvSpPr txBox="1"/>
          <p:nvPr/>
        </p:nvSpPr>
        <p:spPr>
          <a:xfrm>
            <a:off x="13168581" y="11107028"/>
            <a:ext cx="12554042" cy="6492240"/>
          </a:xfrm>
          <a:prstGeom prst="rect">
            <a:avLst/>
          </a:prstGeom>
          <a:noFill/>
          <a:ln>
            <a:solidFill>
              <a:schemeClr val="bg1">
                <a:lumMod val="50000"/>
              </a:schemeClr>
            </a:solidFill>
          </a:ln>
        </p:spPr>
        <p:txBody>
          <a:bodyPr wrap="square" rtlCol="0">
            <a:spAutoFit/>
          </a:bodyPr>
          <a:lstStyle/>
          <a:p>
            <a:endParaRPr lang="en-US" sz="28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49F6792-09D5-0344-9DED-8C4842A1D5C6}"/>
              </a:ext>
            </a:extLst>
          </p:cNvPr>
          <p:cNvSpPr txBox="1"/>
          <p:nvPr/>
        </p:nvSpPr>
        <p:spPr>
          <a:xfrm>
            <a:off x="26499431" y="6443940"/>
            <a:ext cx="15770895" cy="9784080"/>
          </a:xfrm>
          <a:prstGeom prst="rect">
            <a:avLst/>
          </a:prstGeom>
          <a:noFill/>
          <a:ln>
            <a:solidFill>
              <a:schemeClr val="bg1">
                <a:lumMod val="50000"/>
              </a:schemeClr>
            </a:solidFill>
          </a:ln>
        </p:spPr>
        <p:txBody>
          <a:bodyPr wrap="square" rtlCol="0">
            <a:spAutoFit/>
          </a:bodyPr>
          <a:lstStyle/>
          <a:p>
            <a:endParaRPr lang="en-US" dirty="0"/>
          </a:p>
        </p:txBody>
      </p:sp>
      <p:sp>
        <p:nvSpPr>
          <p:cNvPr id="6" name="Rectangle 7"/>
          <p:cNvSpPr>
            <a:spLocks noChangeArrowheads="1"/>
          </p:cNvSpPr>
          <p:nvPr/>
        </p:nvSpPr>
        <p:spPr bwMode="auto">
          <a:xfrm>
            <a:off x="506940" y="4038448"/>
            <a:ext cx="11692628" cy="1106424"/>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Background</a:t>
            </a:r>
          </a:p>
        </p:txBody>
      </p:sp>
      <p:sp>
        <p:nvSpPr>
          <p:cNvPr id="8" name="Rectangle 156"/>
          <p:cNvSpPr>
            <a:spLocks noChangeArrowheads="1"/>
          </p:cNvSpPr>
          <p:nvPr/>
        </p:nvSpPr>
        <p:spPr bwMode="auto">
          <a:xfrm>
            <a:off x="13214571" y="4079477"/>
            <a:ext cx="12600558" cy="1032668"/>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Methods</a:t>
            </a:r>
          </a:p>
        </p:txBody>
      </p:sp>
      <p:sp>
        <p:nvSpPr>
          <p:cNvPr id="9" name="Text Box 283"/>
          <p:cNvSpPr txBox="1">
            <a:spLocks noChangeArrowheads="1"/>
          </p:cNvSpPr>
          <p:nvPr/>
        </p:nvSpPr>
        <p:spPr bwMode="auto">
          <a:xfrm>
            <a:off x="13168581" y="5485699"/>
            <a:ext cx="12600558" cy="41148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60493" tIns="30247" rIns="60493" bIns="30247">
            <a:spAutoFit/>
          </a:bodyPr>
          <a:lstStyle>
            <a:lvl1pPr marL="409575" indent="-409575" defTabSz="4216400" eaLnBrk="0" hangingPunct="0">
              <a:defRPr sz="2100">
                <a:solidFill>
                  <a:schemeClr val="tx1"/>
                </a:solidFill>
                <a:latin typeface="Arial" charset="0"/>
                <a:ea typeface="ＭＳ Ｐゴシック" pitchFamily="34" charset="-128"/>
              </a:defRPr>
            </a:lvl1pPr>
            <a:lvl2pPr marL="742950" indent="-285750" defTabSz="4216400" eaLnBrk="0" hangingPunct="0">
              <a:defRPr sz="2100">
                <a:solidFill>
                  <a:schemeClr val="tx1"/>
                </a:solidFill>
                <a:latin typeface="Arial" charset="0"/>
                <a:ea typeface="ＭＳ Ｐゴシック" pitchFamily="34" charset="-128"/>
              </a:defRPr>
            </a:lvl2pPr>
            <a:lvl3pPr marL="1143000" indent="-228600" defTabSz="4216400" eaLnBrk="0" hangingPunct="0">
              <a:defRPr sz="2100">
                <a:solidFill>
                  <a:schemeClr val="tx1"/>
                </a:solidFill>
                <a:latin typeface="Arial" charset="0"/>
                <a:ea typeface="ＭＳ Ｐゴシック" pitchFamily="34" charset="-128"/>
              </a:defRPr>
            </a:lvl3pPr>
            <a:lvl4pPr marL="1600200" indent="-228600" defTabSz="4216400" eaLnBrk="0" hangingPunct="0">
              <a:defRPr sz="2100">
                <a:solidFill>
                  <a:schemeClr val="tx1"/>
                </a:solidFill>
                <a:latin typeface="Arial" charset="0"/>
                <a:ea typeface="ＭＳ Ｐゴシック" pitchFamily="34" charset="-128"/>
              </a:defRPr>
            </a:lvl4pPr>
            <a:lvl5pPr marL="2057400" indent="-228600" defTabSz="4216400" eaLnBrk="0" hangingPunct="0">
              <a:defRPr sz="2100">
                <a:solidFill>
                  <a:schemeClr val="tx1"/>
                </a:solidFill>
                <a:latin typeface="Arial" charset="0"/>
                <a:ea typeface="ＭＳ Ｐゴシック" pitchFamily="34" charset="-128"/>
              </a:defRPr>
            </a:lvl5pPr>
            <a:lvl6pPr marL="2514600" indent="-228600" algn="ctr" defTabSz="4216400" eaLnBrk="0" fontAlgn="base" hangingPunct="0">
              <a:spcBef>
                <a:spcPct val="0"/>
              </a:spcBef>
              <a:spcAft>
                <a:spcPct val="0"/>
              </a:spcAft>
              <a:defRPr sz="2100">
                <a:solidFill>
                  <a:schemeClr val="tx1"/>
                </a:solidFill>
                <a:latin typeface="Arial" charset="0"/>
                <a:ea typeface="ＭＳ Ｐゴシック" pitchFamily="34" charset="-128"/>
              </a:defRPr>
            </a:lvl6pPr>
            <a:lvl7pPr marL="2971800" indent="-228600" algn="ctr" defTabSz="4216400" eaLnBrk="0" fontAlgn="base" hangingPunct="0">
              <a:spcBef>
                <a:spcPct val="0"/>
              </a:spcBef>
              <a:spcAft>
                <a:spcPct val="0"/>
              </a:spcAft>
              <a:defRPr sz="2100">
                <a:solidFill>
                  <a:schemeClr val="tx1"/>
                </a:solidFill>
                <a:latin typeface="Arial" charset="0"/>
                <a:ea typeface="ＭＳ Ｐゴシック" pitchFamily="34" charset="-128"/>
              </a:defRPr>
            </a:lvl7pPr>
            <a:lvl8pPr marL="3429000" indent="-228600" algn="ctr" defTabSz="4216400" eaLnBrk="0" fontAlgn="base" hangingPunct="0">
              <a:spcBef>
                <a:spcPct val="0"/>
              </a:spcBef>
              <a:spcAft>
                <a:spcPct val="0"/>
              </a:spcAft>
              <a:defRPr sz="2100">
                <a:solidFill>
                  <a:schemeClr val="tx1"/>
                </a:solidFill>
                <a:latin typeface="Arial" charset="0"/>
                <a:ea typeface="ＭＳ Ｐゴシック" pitchFamily="34" charset="-128"/>
              </a:defRPr>
            </a:lvl8pPr>
            <a:lvl9pPr marL="3886200" indent="-228600" algn="ctr" defTabSz="4216400" eaLnBrk="0" fontAlgn="base" hangingPunct="0">
              <a:spcBef>
                <a:spcPct val="0"/>
              </a:spcBef>
              <a:spcAft>
                <a:spcPct val="0"/>
              </a:spcAft>
              <a:defRPr sz="2100">
                <a:solidFill>
                  <a:schemeClr val="tx1"/>
                </a:solidFill>
                <a:latin typeface="Arial" charset="0"/>
                <a:ea typeface="ＭＳ Ｐゴシック" pitchFamily="34" charset="-128"/>
              </a:defRPr>
            </a:lvl9pPr>
          </a:lstStyle>
          <a:p>
            <a:pPr marL="571499" indent="-571499">
              <a:lnSpc>
                <a:spcPct val="107000"/>
              </a:lnSpc>
              <a:spcBef>
                <a:spcPts val="1200"/>
              </a:spcBef>
              <a:buSzPct val="100000"/>
              <a:buFont typeface="Wingdings" pitchFamily="2" charset="2"/>
              <a:buChar char="Ø"/>
            </a:pPr>
            <a:r>
              <a:rPr lang="en-US" sz="3200" dirty="0">
                <a:latin typeface="Arial" panose="020B0604020202020204" pitchFamily="34" charset="0"/>
                <a:cs typeface="Arial" panose="020B0604020202020204" pitchFamily="34" charset="0"/>
              </a:rPr>
              <a:t>Hypertension classified as systolic blood pressure ≥ 140mmHg, diastolic blood pressure ≥ 90mmHg and/or previous diagnosis of HTN.</a:t>
            </a:r>
          </a:p>
          <a:p>
            <a:pPr marL="571499" indent="-571499">
              <a:lnSpc>
                <a:spcPct val="107000"/>
              </a:lnSpc>
              <a:spcBef>
                <a:spcPts val="1200"/>
              </a:spcBef>
              <a:buSzPct val="100000"/>
              <a:buFont typeface="Wingdings" pitchFamily="2" charset="2"/>
              <a:buChar char="Ø"/>
            </a:pPr>
            <a:r>
              <a:rPr lang="en-US" sz="3200" dirty="0">
                <a:latin typeface="Arial" panose="020B0604020202020204" pitchFamily="34" charset="0"/>
                <a:cs typeface="Arial" panose="020B0604020202020204" pitchFamily="34" charset="0"/>
              </a:rPr>
              <a:t>Data analyzed using poisson regression model with robust standard errors to determine predictors of HTN and association with HIV status, adjusting for age, body mass index (BMI), central obesity, education level and IL6 concentration.</a:t>
            </a:r>
          </a:p>
        </p:txBody>
      </p:sp>
      <p:sp>
        <p:nvSpPr>
          <p:cNvPr id="12" name="Rectangle 153"/>
          <p:cNvSpPr>
            <a:spLocks noChangeArrowheads="1"/>
          </p:cNvSpPr>
          <p:nvPr/>
        </p:nvSpPr>
        <p:spPr bwMode="auto">
          <a:xfrm>
            <a:off x="484573" y="11828834"/>
            <a:ext cx="11692628" cy="1106424"/>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Objective</a:t>
            </a:r>
          </a:p>
        </p:txBody>
      </p:sp>
      <p:sp>
        <p:nvSpPr>
          <p:cNvPr id="15" name="Rectangle 259"/>
          <p:cNvSpPr>
            <a:spLocks noChangeArrowheads="1"/>
          </p:cNvSpPr>
          <p:nvPr/>
        </p:nvSpPr>
        <p:spPr bwMode="auto">
          <a:xfrm>
            <a:off x="26503161" y="4097478"/>
            <a:ext cx="15767165" cy="1106424"/>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Results(2)</a:t>
            </a:r>
          </a:p>
        </p:txBody>
      </p:sp>
      <p:sp>
        <p:nvSpPr>
          <p:cNvPr id="18" name="Rectangle 2121"/>
          <p:cNvSpPr>
            <a:spLocks noChangeArrowheads="1"/>
          </p:cNvSpPr>
          <p:nvPr/>
        </p:nvSpPr>
        <p:spPr bwMode="auto">
          <a:xfrm>
            <a:off x="26503161" y="16344065"/>
            <a:ext cx="15800671" cy="1009067"/>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Conclusion</a:t>
            </a:r>
          </a:p>
        </p:txBody>
      </p:sp>
      <p:sp>
        <p:nvSpPr>
          <p:cNvPr id="21" name="TextBox 20"/>
          <p:cNvSpPr txBox="1"/>
          <p:nvPr/>
        </p:nvSpPr>
        <p:spPr>
          <a:xfrm>
            <a:off x="-22536" y="0"/>
            <a:ext cx="42885360" cy="37490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64"/>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7200" b="1" dirty="0">
                <a:solidFill>
                  <a:schemeClr val="bg1"/>
                </a:solidFill>
                <a:latin typeface="Arial" panose="020B0604020202020204" pitchFamily="34" charset="0"/>
                <a:cs typeface="Arial" panose="020B0604020202020204" pitchFamily="34" charset="0"/>
              </a:rPr>
              <a:t>Prevalence and predictors of hypertension stratified by HIV status in Western, Kenya</a:t>
            </a:r>
          </a:p>
          <a:p>
            <a:endParaRPr lang="en-US" sz="2000"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Jerusha Nyabiage</a:t>
            </a:r>
            <a:r>
              <a:rPr lang="en-US" sz="2800" b="1" baseline="30000" dirty="0">
                <a:solidFill>
                  <a:schemeClr val="bg1"/>
                </a:solidFill>
                <a:latin typeface="Arial" panose="020B0604020202020204" pitchFamily="34" charset="0"/>
                <a:cs typeface="Arial" panose="020B0604020202020204" pitchFamily="34" charset="0"/>
              </a:rPr>
              <a:t>1,3</a:t>
            </a:r>
            <a:r>
              <a:rPr lang="en-US" sz="2800" b="1"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Monisha Sharma</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 Sarah Masyuko</a:t>
            </a:r>
            <a:r>
              <a:rPr lang="en-US" sz="2800" baseline="30000" dirty="0">
                <a:solidFill>
                  <a:schemeClr val="bg1"/>
                </a:solidFill>
                <a:latin typeface="Arial" panose="020B0604020202020204" pitchFamily="34" charset="0"/>
                <a:cs typeface="Arial" panose="020B0604020202020204" pitchFamily="34" charset="0"/>
              </a:rPr>
              <a:t>1, 2 </a:t>
            </a:r>
            <a:r>
              <a:rPr lang="en-US" sz="2800" dirty="0">
                <a:solidFill>
                  <a:schemeClr val="bg1"/>
                </a:solidFill>
                <a:latin typeface="Arial" panose="020B0604020202020204" pitchFamily="34" charset="0"/>
                <a:cs typeface="Arial" panose="020B0604020202020204" pitchFamily="34" charset="0"/>
              </a:rPr>
              <a:t>Tecla Temu</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 , Anne Njoroge</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,John Kinuthia</a:t>
            </a:r>
            <a:r>
              <a:rPr lang="en-US" sz="2800" baseline="30000" dirty="0">
                <a:solidFill>
                  <a:schemeClr val="bg1"/>
                </a:solidFill>
                <a:latin typeface="Arial" panose="020B0604020202020204" pitchFamily="34" charset="0"/>
                <a:cs typeface="Arial" panose="020B0604020202020204" pitchFamily="34" charset="0"/>
              </a:rPr>
              <a:t>3</a:t>
            </a:r>
            <a:r>
              <a:rPr lang="en-US" sz="2800" dirty="0">
                <a:solidFill>
                  <a:schemeClr val="bg1"/>
                </a:solidFill>
                <a:latin typeface="Arial" panose="020B0604020202020204" pitchFamily="34" charset="0"/>
                <a:cs typeface="Arial" panose="020B0604020202020204" pitchFamily="34" charset="0"/>
              </a:rPr>
              <a:t>, Jerry Zifodya</a:t>
            </a:r>
            <a:r>
              <a:rPr lang="en-US" sz="2800" baseline="30000" dirty="0">
                <a:solidFill>
                  <a:schemeClr val="bg1"/>
                </a:solidFill>
                <a:latin typeface="Arial" panose="020B0604020202020204" pitchFamily="34" charset="0"/>
                <a:cs typeface="Arial" panose="020B0604020202020204" pitchFamily="34" charset="0"/>
              </a:rPr>
              <a:t>6</a:t>
            </a:r>
            <a:r>
              <a:rPr lang="en-US" sz="2800" dirty="0">
                <a:solidFill>
                  <a:schemeClr val="bg1"/>
                </a:solidFill>
                <a:latin typeface="Arial" panose="020B0604020202020204" pitchFamily="34" charset="0"/>
                <a:cs typeface="Arial" panose="020B0604020202020204" pitchFamily="34" charset="0"/>
              </a:rPr>
              <a:t>, Alfred Osoti</a:t>
            </a:r>
            <a:r>
              <a:rPr lang="en-US" sz="2800" baseline="30000" dirty="0">
                <a:solidFill>
                  <a:schemeClr val="bg1"/>
                </a:solidFill>
                <a:latin typeface="Arial" panose="020B0604020202020204" pitchFamily="34" charset="0"/>
                <a:cs typeface="Arial" panose="020B0604020202020204" pitchFamily="34" charset="0"/>
              </a:rPr>
              <a:t>4</a:t>
            </a:r>
            <a:r>
              <a:rPr lang="en-US" sz="2800" dirty="0">
                <a:solidFill>
                  <a:schemeClr val="bg1"/>
                </a:solidFill>
                <a:latin typeface="Arial" panose="020B0604020202020204" pitchFamily="34" charset="0"/>
                <a:cs typeface="Arial" panose="020B0604020202020204" pitchFamily="34" charset="0"/>
              </a:rPr>
              <a:t>, Amos Otedo</a:t>
            </a:r>
            <a:r>
              <a:rPr lang="en-US" sz="2800" baseline="30000" dirty="0">
                <a:solidFill>
                  <a:schemeClr val="bg1"/>
                </a:solidFill>
                <a:latin typeface="Arial" panose="020B0604020202020204" pitchFamily="34" charset="0"/>
                <a:cs typeface="Arial" panose="020B0604020202020204" pitchFamily="34" charset="0"/>
              </a:rPr>
              <a:t>2</a:t>
            </a:r>
            <a:r>
              <a:rPr lang="en-US" sz="2800" dirty="0">
                <a:solidFill>
                  <a:schemeClr val="bg1"/>
                </a:solidFill>
                <a:latin typeface="Arial" panose="020B0604020202020204" pitchFamily="34" charset="0"/>
                <a:cs typeface="Arial" panose="020B0604020202020204" pitchFamily="34" charset="0"/>
              </a:rPr>
              <a:t>, Damalie Nakanjako</a:t>
            </a:r>
            <a:r>
              <a:rPr lang="en-US" sz="2800" baseline="30000" dirty="0">
                <a:solidFill>
                  <a:schemeClr val="bg1"/>
                </a:solidFill>
                <a:latin typeface="Arial" panose="020B0604020202020204" pitchFamily="34" charset="0"/>
                <a:cs typeface="Arial" panose="020B0604020202020204" pitchFamily="34" charset="0"/>
              </a:rPr>
              <a:t>5</a:t>
            </a:r>
            <a:r>
              <a:rPr lang="en-US" sz="2800" dirty="0">
                <a:solidFill>
                  <a:schemeClr val="bg1"/>
                </a:solidFill>
                <a:latin typeface="Arial" panose="020B0604020202020204" pitchFamily="34" charset="0"/>
                <a:cs typeface="Arial" panose="020B0604020202020204" pitchFamily="34" charset="0"/>
              </a:rPr>
              <a:t>, Bhavna Chohan</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a:t>
            </a:r>
            <a:endParaRPr lang="en-US" sz="2800" baseline="30000" dirty="0">
              <a:solidFill>
                <a:schemeClr val="bg1"/>
              </a:solidFill>
              <a:latin typeface="Arial" panose="020B0604020202020204" pitchFamily="34" charset="0"/>
              <a:cs typeface="Arial" panose="020B0604020202020204" pitchFamily="34" charset="0"/>
            </a:endParaRPr>
          </a:p>
          <a:p>
            <a:r>
              <a:rPr lang="en-US" sz="2800" dirty="0">
                <a:solidFill>
                  <a:schemeClr val="bg1"/>
                </a:solidFill>
                <a:latin typeface="Arial" panose="020B0604020202020204" pitchFamily="34" charset="0"/>
                <a:cs typeface="Arial" panose="020B0604020202020204" pitchFamily="34" charset="0"/>
              </a:rPr>
              <a:t>Maritza Farrant</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 Steve Polyak</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 Joseph Kibachio</a:t>
            </a:r>
            <a:r>
              <a:rPr lang="en-US" sz="2800" baseline="30000" dirty="0">
                <a:solidFill>
                  <a:schemeClr val="bg1"/>
                </a:solidFill>
                <a:latin typeface="Arial" panose="020B0604020202020204" pitchFamily="34" charset="0"/>
                <a:cs typeface="Arial" panose="020B0604020202020204" pitchFamily="34" charset="0"/>
              </a:rPr>
              <a:t>2</a:t>
            </a:r>
            <a:r>
              <a:rPr lang="en-US" sz="2800" dirty="0">
                <a:solidFill>
                  <a:schemeClr val="bg1"/>
                </a:solidFill>
                <a:latin typeface="Arial" panose="020B0604020202020204" pitchFamily="34" charset="0"/>
                <a:cs typeface="Arial" panose="020B0604020202020204" pitchFamily="34" charset="0"/>
              </a:rPr>
              <a:t>, Stephanie Page</a:t>
            </a:r>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 Carey Farquhar</a:t>
            </a:r>
            <a:r>
              <a:rPr lang="en-US" sz="2800" baseline="30000" dirty="0">
                <a:solidFill>
                  <a:schemeClr val="bg1"/>
                </a:solidFill>
                <a:latin typeface="Arial" panose="020B0604020202020204" pitchFamily="34" charset="0"/>
                <a:cs typeface="Arial" panose="020B0604020202020204" pitchFamily="34" charset="0"/>
              </a:rPr>
              <a:t>1</a:t>
            </a:r>
          </a:p>
          <a:p>
            <a:endParaRPr lang="en-US" sz="2800" baseline="30000" dirty="0">
              <a:solidFill>
                <a:schemeClr val="bg1"/>
              </a:solidFill>
              <a:latin typeface="Arial" panose="020B0604020202020204" pitchFamily="34" charset="0"/>
              <a:cs typeface="Arial" panose="020B0604020202020204" pitchFamily="34" charset="0"/>
            </a:endParaRPr>
          </a:p>
          <a:p>
            <a:r>
              <a:rPr lang="en-US" sz="2800" baseline="30000" dirty="0">
                <a:solidFill>
                  <a:schemeClr val="bg1"/>
                </a:solidFill>
                <a:latin typeface="Arial" panose="020B0604020202020204" pitchFamily="34" charset="0"/>
                <a:cs typeface="Arial" panose="020B0604020202020204" pitchFamily="34" charset="0"/>
              </a:rPr>
              <a:t>1</a:t>
            </a:r>
            <a:r>
              <a:rPr lang="en-US" sz="2800" dirty="0">
                <a:solidFill>
                  <a:schemeClr val="bg1"/>
                </a:solidFill>
                <a:latin typeface="Arial" panose="020B0604020202020204" pitchFamily="34" charset="0"/>
                <a:cs typeface="Arial" panose="020B0604020202020204" pitchFamily="34" charset="0"/>
              </a:rPr>
              <a:t>University of Washington, WA, USA, </a:t>
            </a:r>
            <a:r>
              <a:rPr lang="en-US" sz="2800" baseline="30000" dirty="0">
                <a:solidFill>
                  <a:schemeClr val="bg1"/>
                </a:solidFill>
                <a:latin typeface="Arial" panose="020B0604020202020204" pitchFamily="34" charset="0"/>
                <a:cs typeface="Arial" panose="020B0604020202020204" pitchFamily="34" charset="0"/>
              </a:rPr>
              <a:t>2</a:t>
            </a:r>
            <a:r>
              <a:rPr lang="en-US" sz="2800" dirty="0">
                <a:solidFill>
                  <a:schemeClr val="bg1"/>
                </a:solidFill>
                <a:latin typeface="Arial" panose="020B0604020202020204" pitchFamily="34" charset="0"/>
                <a:cs typeface="Arial" panose="020B0604020202020204" pitchFamily="34" charset="0"/>
              </a:rPr>
              <a:t>Ministry of Health, Kenya, </a:t>
            </a:r>
            <a:r>
              <a:rPr lang="en-US" sz="2800" baseline="30000" dirty="0">
                <a:solidFill>
                  <a:schemeClr val="bg1"/>
                </a:solidFill>
                <a:latin typeface="Arial" panose="020B0604020202020204" pitchFamily="34" charset="0"/>
                <a:cs typeface="Arial" panose="020B0604020202020204" pitchFamily="34" charset="0"/>
              </a:rPr>
              <a:t>3</a:t>
            </a:r>
            <a:r>
              <a:rPr lang="en-US" sz="2800" dirty="0">
                <a:solidFill>
                  <a:schemeClr val="bg1"/>
                </a:solidFill>
                <a:latin typeface="Arial" panose="020B0604020202020204" pitchFamily="34" charset="0"/>
                <a:cs typeface="Arial" panose="020B0604020202020204" pitchFamily="34" charset="0"/>
              </a:rPr>
              <a:t>Kenyatta National Hospital, Kenya, </a:t>
            </a:r>
            <a:r>
              <a:rPr lang="en-US" sz="2800" baseline="30000" dirty="0">
                <a:solidFill>
                  <a:schemeClr val="bg1"/>
                </a:solidFill>
                <a:latin typeface="Arial" panose="020B0604020202020204" pitchFamily="34" charset="0"/>
                <a:cs typeface="Arial" panose="020B0604020202020204" pitchFamily="34" charset="0"/>
              </a:rPr>
              <a:t>4</a:t>
            </a:r>
            <a:r>
              <a:rPr lang="en-US" sz="2800" dirty="0">
                <a:solidFill>
                  <a:schemeClr val="bg1"/>
                </a:solidFill>
                <a:latin typeface="Arial" panose="020B0604020202020204" pitchFamily="34" charset="0"/>
                <a:cs typeface="Arial" panose="020B0604020202020204" pitchFamily="34" charset="0"/>
              </a:rPr>
              <a:t>University of Nairobi, Kenya, </a:t>
            </a:r>
            <a:r>
              <a:rPr lang="en-US" sz="2800" baseline="30000" dirty="0">
                <a:solidFill>
                  <a:schemeClr val="bg1"/>
                </a:solidFill>
                <a:latin typeface="Arial" panose="020B0604020202020204" pitchFamily="34" charset="0"/>
                <a:cs typeface="Arial" panose="020B0604020202020204" pitchFamily="34" charset="0"/>
              </a:rPr>
              <a:t>5</a:t>
            </a:r>
            <a:r>
              <a:rPr lang="en-US" sz="2800" dirty="0">
                <a:solidFill>
                  <a:schemeClr val="bg1"/>
                </a:solidFill>
                <a:latin typeface="Arial" panose="020B0604020202020204" pitchFamily="34" charset="0"/>
                <a:cs typeface="Arial" panose="020B0604020202020204" pitchFamily="34" charset="0"/>
              </a:rPr>
              <a:t>Makerere University, Uganda, </a:t>
            </a:r>
            <a:r>
              <a:rPr lang="en-US" sz="2800" baseline="30000" dirty="0">
                <a:solidFill>
                  <a:schemeClr val="bg1"/>
                </a:solidFill>
                <a:latin typeface="Arial" panose="020B0604020202020204" pitchFamily="34" charset="0"/>
                <a:cs typeface="Arial" panose="020B0604020202020204" pitchFamily="34" charset="0"/>
              </a:rPr>
              <a:t>6</a:t>
            </a:r>
            <a:r>
              <a:rPr lang="en-US" sz="2800" dirty="0">
                <a:solidFill>
                  <a:schemeClr val="bg1"/>
                </a:solidFill>
                <a:latin typeface="Arial" panose="020B0604020202020204" pitchFamily="34" charset="0"/>
                <a:cs typeface="Arial" panose="020B0604020202020204" pitchFamily="34" charset="0"/>
              </a:rPr>
              <a:t>Tulane University, LA, USA</a:t>
            </a:r>
          </a:p>
        </p:txBody>
      </p:sp>
      <p:sp>
        <p:nvSpPr>
          <p:cNvPr id="134" name="Rectangle 156">
            <a:extLst>
              <a:ext uri="{FF2B5EF4-FFF2-40B4-BE49-F238E27FC236}">
                <a16:creationId xmlns:a16="http://schemas.microsoft.com/office/drawing/2014/main" id="{5986289E-2801-463A-A0F5-4BEF03E0C3D6}"/>
              </a:ext>
            </a:extLst>
          </p:cNvPr>
          <p:cNvSpPr>
            <a:spLocks noChangeArrowheads="1"/>
          </p:cNvSpPr>
          <p:nvPr/>
        </p:nvSpPr>
        <p:spPr bwMode="auto">
          <a:xfrm>
            <a:off x="484573" y="15922416"/>
            <a:ext cx="11692628" cy="1268326"/>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Study design and procedures</a:t>
            </a:r>
          </a:p>
        </p:txBody>
      </p:sp>
      <p:sp>
        <p:nvSpPr>
          <p:cNvPr id="3" name="TextBox 2">
            <a:extLst>
              <a:ext uri="{FF2B5EF4-FFF2-40B4-BE49-F238E27FC236}">
                <a16:creationId xmlns:a16="http://schemas.microsoft.com/office/drawing/2014/main" id="{265E8241-2EE1-F44E-BBE8-1A651B50BD20}"/>
              </a:ext>
            </a:extLst>
          </p:cNvPr>
          <p:cNvSpPr txBox="1"/>
          <p:nvPr/>
        </p:nvSpPr>
        <p:spPr>
          <a:xfrm>
            <a:off x="-77992" y="30824410"/>
            <a:ext cx="42959745" cy="12801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64"/>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2D9919CD-6DB6-954F-BE05-5D19E0D5E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6518" y="31083162"/>
            <a:ext cx="5430051" cy="916274"/>
          </a:xfrm>
          <a:prstGeom prst="rect">
            <a:avLst/>
          </a:prstGeom>
        </p:spPr>
      </p:pic>
      <p:sp>
        <p:nvSpPr>
          <p:cNvPr id="4" name="TextBox 3">
            <a:extLst>
              <a:ext uri="{FF2B5EF4-FFF2-40B4-BE49-F238E27FC236}">
                <a16:creationId xmlns:a16="http://schemas.microsoft.com/office/drawing/2014/main" id="{644D6045-7E49-4B4C-9296-CD8957A387FF}"/>
              </a:ext>
            </a:extLst>
          </p:cNvPr>
          <p:cNvSpPr txBox="1"/>
          <p:nvPr/>
        </p:nvSpPr>
        <p:spPr>
          <a:xfrm>
            <a:off x="155982" y="30910550"/>
            <a:ext cx="10200046" cy="954107"/>
          </a:xfrm>
          <a:prstGeom prst="rect">
            <a:avLst/>
          </a:prstGeom>
          <a:noFill/>
        </p:spPr>
        <p:txBody>
          <a:bodyPr wrap="square" rtlCol="0" anchor="ctr">
            <a:spAutoFit/>
          </a:bodyPr>
          <a:lstStyle/>
          <a:p>
            <a:r>
              <a:rPr lang="en-GB" sz="2800" dirty="0">
                <a:solidFill>
                  <a:schemeClr val="bg1"/>
                </a:solidFill>
                <a:latin typeface="Arial" panose="020B0604020202020204" pitchFamily="34" charset="0"/>
                <a:cs typeface="Arial" panose="020B0604020202020204" pitchFamily="34" charset="0"/>
              </a:rPr>
              <a:t>PRESENTED AT THE 23RD INTERNATIONAL AIDS </a:t>
            </a:r>
          </a:p>
          <a:p>
            <a:r>
              <a:rPr lang="en-GB" sz="2800" dirty="0">
                <a:solidFill>
                  <a:schemeClr val="bg1"/>
                </a:solidFill>
                <a:latin typeface="Arial" panose="020B0604020202020204" pitchFamily="34" charset="0"/>
                <a:cs typeface="Arial" panose="020B0604020202020204" pitchFamily="34" charset="0"/>
              </a:rPr>
              <a:t>CONFERENCE (AIDS 2020) </a:t>
            </a:r>
            <a:r>
              <a:rPr lang="es-ES" sz="2800" dirty="0">
                <a:solidFill>
                  <a:schemeClr val="bg1"/>
                </a:solidFill>
                <a:latin typeface="Arial" panose="020B0604020202020204" pitchFamily="34" charset="0"/>
                <a:cs typeface="Arial" panose="020B0604020202020204" pitchFamily="34" charset="0"/>
              </a:rPr>
              <a:t>| 6-10 JULY 2020</a:t>
            </a:r>
          </a:p>
        </p:txBody>
      </p:sp>
      <p:sp>
        <p:nvSpPr>
          <p:cNvPr id="49" name="Rectangle 153">
            <a:extLst>
              <a:ext uri="{FF2B5EF4-FFF2-40B4-BE49-F238E27FC236}">
                <a16:creationId xmlns:a16="http://schemas.microsoft.com/office/drawing/2014/main" id="{862D85EC-4889-DD46-942A-0935E628A799}"/>
              </a:ext>
            </a:extLst>
          </p:cNvPr>
          <p:cNvSpPr>
            <a:spLocks noChangeArrowheads="1"/>
          </p:cNvSpPr>
          <p:nvPr/>
        </p:nvSpPr>
        <p:spPr bwMode="auto">
          <a:xfrm>
            <a:off x="13168581" y="9788232"/>
            <a:ext cx="12600558" cy="1106544"/>
          </a:xfrm>
          <a:prstGeom prst="rect">
            <a:avLst/>
          </a:prstGeom>
          <a:solidFill>
            <a:schemeClr val="accent5">
              <a:lumMod val="50000"/>
            </a:schemeClr>
          </a:solidFill>
          <a:ln>
            <a:noFill/>
          </a:ln>
          <a:effectLst/>
        </p:spPr>
        <p:txBody>
          <a:bodyPr wrap="none" lIns="100856" tIns="50427" rIns="100856" bIns="50427" anchor="ctr"/>
          <a:lstStyle/>
          <a:p>
            <a:pPr algn="ctr" defTabSz="3458410"/>
            <a:r>
              <a:rPr lang="en-US" sz="4800" b="1" dirty="0">
                <a:solidFill>
                  <a:schemeClr val="bg1"/>
                </a:solidFill>
                <a:latin typeface="Arial" panose="020B0604020202020204" pitchFamily="34" charset="0"/>
                <a:ea typeface="ＭＳ Ｐゴシック" charset="0"/>
                <a:cs typeface="Arial" panose="020B0604020202020204" pitchFamily="34" charset="0"/>
              </a:rPr>
              <a:t>Results (1)</a:t>
            </a:r>
          </a:p>
        </p:txBody>
      </p:sp>
      <p:sp>
        <p:nvSpPr>
          <p:cNvPr id="22" name="TextBox 21">
            <a:extLst>
              <a:ext uri="{FF2B5EF4-FFF2-40B4-BE49-F238E27FC236}">
                <a16:creationId xmlns:a16="http://schemas.microsoft.com/office/drawing/2014/main" id="{02B1AD9B-E39D-194A-9C50-DF7747BD50A4}"/>
              </a:ext>
            </a:extLst>
          </p:cNvPr>
          <p:cNvSpPr txBox="1"/>
          <p:nvPr/>
        </p:nvSpPr>
        <p:spPr>
          <a:xfrm>
            <a:off x="13316884" y="11187761"/>
            <a:ext cx="9963907" cy="628819"/>
          </a:xfrm>
          <a:prstGeom prst="rect">
            <a:avLst/>
          </a:prstGeom>
          <a:noFill/>
        </p:spPr>
        <p:txBody>
          <a:bodyPr wrap="square" rtlCol="0">
            <a:spAutoFit/>
          </a:bodyPr>
          <a:lstStyle/>
          <a:p>
            <a:r>
              <a:rPr lang="en-US" sz="3400" b="1" dirty="0">
                <a:latin typeface="Arial" panose="020B0604020202020204" pitchFamily="34" charset="0"/>
                <a:cs typeface="Arial" panose="020B0604020202020204" pitchFamily="34" charset="0"/>
              </a:rPr>
              <a:t>Participant Characteristics</a:t>
            </a:r>
          </a:p>
        </p:txBody>
      </p:sp>
      <p:sp>
        <p:nvSpPr>
          <p:cNvPr id="23" name="TextBox 22">
            <a:extLst>
              <a:ext uri="{FF2B5EF4-FFF2-40B4-BE49-F238E27FC236}">
                <a16:creationId xmlns:a16="http://schemas.microsoft.com/office/drawing/2014/main" id="{0B75E280-D53A-F943-B661-B0C105A5A554}"/>
              </a:ext>
            </a:extLst>
          </p:cNvPr>
          <p:cNvSpPr txBox="1"/>
          <p:nvPr/>
        </p:nvSpPr>
        <p:spPr>
          <a:xfrm>
            <a:off x="13263090" y="11961106"/>
            <a:ext cx="12352353" cy="5509200"/>
          </a:xfrm>
          <a:prstGeom prst="rect">
            <a:avLst/>
          </a:prstGeom>
          <a:noFill/>
        </p:spPr>
        <p:txBody>
          <a:bodyPr wrap="square" rtlCol="0">
            <a:spAutoFit/>
          </a:bodyPr>
          <a:lstStyle/>
          <a:p>
            <a:pPr marL="457200" indent="-457200">
              <a:buFont typeface="Wingdings" pitchFamily="2" charset="2"/>
              <a:buChar char="Ø"/>
            </a:pPr>
            <a:r>
              <a:rPr lang="en-US" sz="3200" dirty="0">
                <a:latin typeface="Arial" panose="020B0604020202020204" pitchFamily="34" charset="0"/>
                <a:cs typeface="Arial" panose="020B0604020202020204" pitchFamily="34" charset="0"/>
              </a:rPr>
              <a:t>Overall median age 44 (35-54) years. Median age comparing PLWH and HIV negative male individuals was 48 (41-54) vs 44 (32-59) while comparing PLWH and HIV negative female was 43 (37-52) vs 39 (31-52) years, respectively. </a:t>
            </a:r>
          </a:p>
          <a:p>
            <a:pPr marL="457200" indent="-457200">
              <a:buFont typeface="Wingdings" pitchFamily="2" charset="2"/>
              <a:buChar char="Ø"/>
            </a:pPr>
            <a:endParaRPr lang="en-US" sz="3200" dirty="0">
              <a:latin typeface="Arial" panose="020B0604020202020204" pitchFamily="34" charset="0"/>
              <a:cs typeface="Arial" panose="020B0604020202020204" pitchFamily="34" charset="0"/>
            </a:endParaRPr>
          </a:p>
          <a:p>
            <a:pPr marL="457200" indent="-457200">
              <a:buFont typeface="Wingdings" pitchFamily="2" charset="2"/>
              <a:buChar char="Ø"/>
            </a:pPr>
            <a:r>
              <a:rPr lang="en-US" sz="3200" dirty="0">
                <a:latin typeface="Arial" panose="020B0604020202020204" pitchFamily="34" charset="0"/>
                <a:cs typeface="Arial" panose="020B0604020202020204" pitchFamily="34" charset="0"/>
              </a:rPr>
              <a:t>PLWH in our study were less likely to be overweight or obese (p-value 0.001) and less likely to consume alcohol (p-value 0.01). </a:t>
            </a:r>
          </a:p>
          <a:p>
            <a:pPr marL="457200" indent="-457200">
              <a:buFont typeface="Wingdings" pitchFamily="2" charset="2"/>
              <a:buChar char="Ø"/>
            </a:pPr>
            <a:endParaRPr lang="en-US" sz="3200" dirty="0">
              <a:latin typeface="Arial" panose="020B0604020202020204" pitchFamily="34" charset="0"/>
              <a:cs typeface="Arial" panose="020B0604020202020204" pitchFamily="34" charset="0"/>
            </a:endParaRPr>
          </a:p>
          <a:p>
            <a:pPr marL="457200" indent="-457200">
              <a:buFont typeface="Wingdings" pitchFamily="2" charset="2"/>
              <a:buChar char="Ø"/>
            </a:pPr>
            <a:r>
              <a:rPr lang="en-US" sz="3200" dirty="0">
                <a:latin typeface="Arial" panose="020B0604020202020204" pitchFamily="34" charset="0"/>
                <a:cs typeface="Arial" panose="020B0604020202020204" pitchFamily="34" charset="0"/>
              </a:rPr>
              <a:t>Additionally,  PLWH were more likely to be involved in the recommended physical activity than the HIV negative individuals (p-value &lt;0.001).</a:t>
            </a:r>
          </a:p>
        </p:txBody>
      </p:sp>
      <p:sp>
        <p:nvSpPr>
          <p:cNvPr id="16" name="TextBox 15">
            <a:extLst>
              <a:ext uri="{FF2B5EF4-FFF2-40B4-BE49-F238E27FC236}">
                <a16:creationId xmlns:a16="http://schemas.microsoft.com/office/drawing/2014/main" id="{023F357D-4F65-0D45-99EA-8F8B471573B3}"/>
              </a:ext>
            </a:extLst>
          </p:cNvPr>
          <p:cNvSpPr txBox="1"/>
          <p:nvPr/>
        </p:nvSpPr>
        <p:spPr>
          <a:xfrm>
            <a:off x="26595979" y="5661333"/>
            <a:ext cx="14649108" cy="615553"/>
          </a:xfrm>
          <a:prstGeom prst="rect">
            <a:avLst/>
          </a:prstGeom>
          <a:noFill/>
        </p:spPr>
        <p:txBody>
          <a:bodyPr wrap="square" rtlCol="0">
            <a:spAutoFit/>
          </a:bodyPr>
          <a:lstStyle/>
          <a:p>
            <a:r>
              <a:rPr lang="en-US" sz="3400" b="1" dirty="0">
                <a:latin typeface="Arial" panose="020B0604020202020204" pitchFamily="34" charset="0"/>
                <a:cs typeface="Arial" panose="020B0604020202020204" pitchFamily="34" charset="0"/>
              </a:rPr>
              <a:t>Table 1: Predictors of hypertension </a:t>
            </a:r>
          </a:p>
        </p:txBody>
      </p:sp>
      <p:graphicFrame>
        <p:nvGraphicFramePr>
          <p:cNvPr id="36" name="Table 35">
            <a:extLst>
              <a:ext uri="{FF2B5EF4-FFF2-40B4-BE49-F238E27FC236}">
                <a16:creationId xmlns:a16="http://schemas.microsoft.com/office/drawing/2014/main" id="{570203E7-605D-3A47-9285-1C6749F3CE7A}"/>
              </a:ext>
            </a:extLst>
          </p:cNvPr>
          <p:cNvGraphicFramePr>
            <a:graphicFrameLocks noGrp="1"/>
          </p:cNvGraphicFramePr>
          <p:nvPr>
            <p:extLst>
              <p:ext uri="{D42A27DB-BD31-4B8C-83A1-F6EECF244321}">
                <p14:modId xmlns:p14="http://schemas.microsoft.com/office/powerpoint/2010/main" val="2283019267"/>
              </p:ext>
            </p:extLst>
          </p:nvPr>
        </p:nvGraphicFramePr>
        <p:xfrm>
          <a:off x="27352755" y="6723055"/>
          <a:ext cx="14101482" cy="7760195"/>
        </p:xfrm>
        <a:graphic>
          <a:graphicData uri="http://schemas.openxmlformats.org/drawingml/2006/table">
            <a:tbl>
              <a:tblPr firstRow="1" lastRow="1">
                <a:tableStyleId>{D7AC3CCA-C797-4891-BE02-D94E43425B78}</a:tableStyleId>
              </a:tblPr>
              <a:tblGrid>
                <a:gridCol w="5725701">
                  <a:extLst>
                    <a:ext uri="{9D8B030D-6E8A-4147-A177-3AD203B41FA5}">
                      <a16:colId xmlns:a16="http://schemas.microsoft.com/office/drawing/2014/main" val="3412382920"/>
                    </a:ext>
                  </a:extLst>
                </a:gridCol>
                <a:gridCol w="2551025">
                  <a:extLst>
                    <a:ext uri="{9D8B030D-6E8A-4147-A177-3AD203B41FA5}">
                      <a16:colId xmlns:a16="http://schemas.microsoft.com/office/drawing/2014/main" val="506349526"/>
                    </a:ext>
                  </a:extLst>
                </a:gridCol>
                <a:gridCol w="404800">
                  <a:extLst>
                    <a:ext uri="{9D8B030D-6E8A-4147-A177-3AD203B41FA5}">
                      <a16:colId xmlns:a16="http://schemas.microsoft.com/office/drawing/2014/main" val="467339851"/>
                    </a:ext>
                  </a:extLst>
                </a:gridCol>
                <a:gridCol w="2580932">
                  <a:extLst>
                    <a:ext uri="{9D8B030D-6E8A-4147-A177-3AD203B41FA5}">
                      <a16:colId xmlns:a16="http://schemas.microsoft.com/office/drawing/2014/main" val="4089624931"/>
                    </a:ext>
                  </a:extLst>
                </a:gridCol>
                <a:gridCol w="2839024">
                  <a:extLst>
                    <a:ext uri="{9D8B030D-6E8A-4147-A177-3AD203B41FA5}">
                      <a16:colId xmlns:a16="http://schemas.microsoft.com/office/drawing/2014/main" val="3076993924"/>
                    </a:ext>
                  </a:extLst>
                </a:gridCol>
              </a:tblGrid>
              <a:tr h="979449">
                <a:tc>
                  <a:txBody>
                    <a:bodyPr/>
                    <a:lstStyle/>
                    <a:p>
                      <a:pPr algn="ctr"/>
                      <a:r>
                        <a:rPr lang="en-US" sz="2800" dirty="0">
                          <a:effectLst/>
                          <a:latin typeface="Arial" panose="020B0604020202020204" pitchFamily="34" charset="0"/>
                          <a:cs typeface="Arial" panose="020B0604020202020204" pitchFamily="34" charset="0"/>
                        </a:rPr>
                        <a:t>Variable</a:t>
                      </a:r>
                    </a:p>
                  </a:txBody>
                  <a:tcPr marL="187433" marR="187433" marT="2626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algn="ctr"/>
                      <a:r>
                        <a:rPr lang="en-US" sz="2800" dirty="0">
                          <a:effectLst/>
                          <a:latin typeface="Arial" panose="020B0604020202020204" pitchFamily="34" charset="0"/>
                          <a:cs typeface="Arial" panose="020B0604020202020204" pitchFamily="34" charset="0"/>
                        </a:rPr>
                        <a:t>Multivariate RR</a:t>
                      </a:r>
                    </a:p>
                  </a:txBody>
                  <a:tcPr marL="187433" marR="187433" marT="2626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algn="ctr"/>
                      <a:r>
                        <a:rPr lang="en-US" sz="2800" dirty="0">
                          <a:effectLst/>
                          <a:latin typeface="Arial" panose="020B0604020202020204" pitchFamily="34" charset="0"/>
                          <a:cs typeface="Arial" panose="020B0604020202020204" pitchFamily="34" charset="0"/>
                        </a:rPr>
                        <a:t>95% CI</a:t>
                      </a:r>
                    </a:p>
                  </a:txBody>
                  <a:tcPr marL="187433" marR="187433" marT="2626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800" dirty="0">
                          <a:effectLst/>
                          <a:latin typeface="Arial" panose="020B0604020202020204" pitchFamily="34" charset="0"/>
                          <a:cs typeface="Arial" panose="020B0604020202020204" pitchFamily="34" charset="0"/>
                        </a:rPr>
                        <a:t>p-value</a:t>
                      </a:r>
                    </a:p>
                  </a:txBody>
                  <a:tcPr marL="187433" marR="187433" marT="2626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95547132"/>
                  </a:ext>
                </a:extLst>
              </a:tr>
              <a:tr h="848884">
                <a:tc>
                  <a:txBody>
                    <a:bodyPr/>
                    <a:lstStyle/>
                    <a:p>
                      <a:pPr algn="l"/>
                      <a:r>
                        <a:rPr lang="en-US" sz="2800" b="1" dirty="0">
                          <a:effectLst/>
                          <a:latin typeface="Arial" panose="020B0604020202020204" pitchFamily="34" charset="0"/>
                          <a:cs typeface="Arial" panose="020B0604020202020204" pitchFamily="34" charset="0"/>
                        </a:rPr>
                        <a:t>HIV status:  </a:t>
                      </a:r>
                      <a:r>
                        <a:rPr lang="en-US" sz="2800" dirty="0">
                          <a:effectLst/>
                          <a:latin typeface="Arial" panose="020B0604020202020204" pitchFamily="34" charset="0"/>
                          <a:cs typeface="Arial" panose="020B0604020202020204" pitchFamily="34" charset="0"/>
                        </a:rPr>
                        <a:t>Negative</a:t>
                      </a:r>
                    </a:p>
                    <a:p>
                      <a:pPr algn="l"/>
                      <a:r>
                        <a:rPr lang="en-US" sz="2800" dirty="0">
                          <a:effectLst/>
                          <a:latin typeface="Arial" panose="020B0604020202020204" pitchFamily="34" charset="0"/>
                          <a:cs typeface="Arial" panose="020B0604020202020204" pitchFamily="34" charset="0"/>
                        </a:rPr>
                        <a:t>                     Positive</a:t>
                      </a:r>
                    </a:p>
                  </a:txBody>
                  <a:tcPr marL="187433" marR="187433" marT="2626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2800" dirty="0">
                          <a:effectLst/>
                          <a:latin typeface="Arial" panose="020B0604020202020204" pitchFamily="34" charset="0"/>
                          <a:cs typeface="Arial" panose="020B0604020202020204" pitchFamily="34" charset="0"/>
                        </a:rPr>
                        <a:t>1.00</a:t>
                      </a:r>
                    </a:p>
                    <a:p>
                      <a:pPr algn="r"/>
                      <a:r>
                        <a:rPr lang="en-US" sz="2800" dirty="0">
                          <a:effectLst/>
                          <a:latin typeface="Arial" panose="020B0604020202020204" pitchFamily="34" charset="0"/>
                          <a:cs typeface="Arial" panose="020B0604020202020204" pitchFamily="34" charset="0"/>
                        </a:rPr>
                        <a:t>0.53</a:t>
                      </a:r>
                    </a:p>
                  </a:txBody>
                  <a:tcPr marL="187433" marR="187433" marT="2626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a:r>
                        <a:rPr lang="en-US" sz="2800" dirty="0">
                          <a:effectLst/>
                          <a:latin typeface="Arial" panose="020B0604020202020204" pitchFamily="34" charset="0"/>
                          <a:cs typeface="Arial" panose="020B0604020202020204" pitchFamily="34" charset="0"/>
                        </a:rPr>
                        <a:t> </a:t>
                      </a:r>
                    </a:p>
                    <a:p>
                      <a:pPr algn="l"/>
                      <a:r>
                        <a:rPr lang="en-US" sz="2800" dirty="0">
                          <a:effectLst/>
                          <a:latin typeface="Arial" panose="020B0604020202020204" pitchFamily="34" charset="0"/>
                          <a:cs typeface="Arial" panose="020B0604020202020204" pitchFamily="34" charset="0"/>
                        </a:rPr>
                        <a:t>(0.39-0.71)</a:t>
                      </a:r>
                    </a:p>
                  </a:txBody>
                  <a:tcPr marL="187433" marR="187433" marT="2626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a:r>
                        <a:rPr lang="en-US" sz="2800" dirty="0">
                          <a:effectLst/>
                          <a:latin typeface="Arial" panose="020B0604020202020204" pitchFamily="34" charset="0"/>
                          <a:cs typeface="Arial" panose="020B0604020202020204" pitchFamily="34" charset="0"/>
                        </a:rPr>
                        <a:t> </a:t>
                      </a:r>
                    </a:p>
                    <a:p>
                      <a:pPr algn="ctr"/>
                      <a:r>
                        <a:rPr lang="en-US" sz="2800" b="1" dirty="0">
                          <a:effectLst/>
                          <a:latin typeface="Arial" panose="020B0604020202020204" pitchFamily="34" charset="0"/>
                          <a:cs typeface="Arial" panose="020B0604020202020204" pitchFamily="34" charset="0"/>
                        </a:rPr>
                        <a:t> &lt; 0.001</a:t>
                      </a:r>
                    </a:p>
                  </a:txBody>
                  <a:tcPr marL="187433" marR="187433" marT="2626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66085842"/>
                  </a:ext>
                </a:extLst>
              </a:tr>
              <a:tr h="1355201">
                <a:tc>
                  <a:txBody>
                    <a:bodyPr/>
                    <a:lstStyle/>
                    <a:p>
                      <a:pPr algn="l" latinLnBrk="1"/>
                      <a:r>
                        <a:rPr lang="en-US" sz="2800" b="1" dirty="0">
                          <a:effectLst/>
                          <a:latin typeface="Arial" panose="020B0604020202020204" pitchFamily="34" charset="0"/>
                          <a:cs typeface="Arial" panose="020B0604020202020204" pitchFamily="34" charset="0"/>
                        </a:rPr>
                        <a:t>Age:            </a:t>
                      </a:r>
                      <a:r>
                        <a:rPr lang="en-US" sz="2800" dirty="0">
                          <a:effectLst/>
                          <a:latin typeface="Arial" panose="020B0604020202020204" pitchFamily="34" charset="0"/>
                          <a:cs typeface="Arial" panose="020B0604020202020204" pitchFamily="34" charset="0"/>
                        </a:rPr>
                        <a:t>&lt;40 </a:t>
                      </a:r>
                    </a:p>
                    <a:p>
                      <a:pPr algn="l" latinLnBrk="1"/>
                      <a:r>
                        <a:rPr lang="en-US" sz="2800" dirty="0">
                          <a:effectLst/>
                          <a:latin typeface="Arial" panose="020B0604020202020204" pitchFamily="34" charset="0"/>
                          <a:cs typeface="Arial" panose="020B0604020202020204" pitchFamily="34" charset="0"/>
                        </a:rPr>
                        <a:t>(years)         40-50</a:t>
                      </a:r>
                    </a:p>
                    <a:p>
                      <a:pPr algn="l" latinLnBrk="1"/>
                      <a:r>
                        <a:rPr lang="en-US" sz="2800" dirty="0">
                          <a:effectLst/>
                          <a:latin typeface="Arial" panose="020B0604020202020204" pitchFamily="34" charset="0"/>
                          <a:cs typeface="Arial" panose="020B0604020202020204" pitchFamily="34" charset="0"/>
                        </a:rPr>
                        <a:t>                    &gt;51</a:t>
                      </a:r>
                    </a:p>
                    <a:p>
                      <a:pPr algn="l" latinLnBrk="1"/>
                      <a:endParaRPr lang="en-US" sz="100" dirty="0">
                        <a:effectLst/>
                        <a:latin typeface="Arial" panose="020B0604020202020204" pitchFamily="34" charset="0"/>
                        <a:cs typeface="Arial" panose="020B0604020202020204" pitchFamily="34" charset="0"/>
                      </a:endParaRPr>
                    </a:p>
                    <a:p>
                      <a:pPr algn="l" latinLnBrk="1"/>
                      <a:endParaRPr lang="en-US" sz="100" dirty="0">
                        <a:effectLst/>
                        <a:latin typeface="Arial" panose="020B0604020202020204" pitchFamily="34" charset="0"/>
                        <a:cs typeface="Arial" panose="020B0604020202020204" pitchFamily="34" charset="0"/>
                      </a:endParaRP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latinLnBrk="1"/>
                      <a:r>
                        <a:rPr lang="en-US" sz="2800" dirty="0">
                          <a:effectLst/>
                          <a:latin typeface="Arial" panose="020B0604020202020204" pitchFamily="34" charset="0"/>
                          <a:cs typeface="Arial" panose="020B0604020202020204" pitchFamily="34" charset="0"/>
                        </a:rPr>
                        <a:t>1.00</a:t>
                      </a:r>
                    </a:p>
                    <a:p>
                      <a:pPr algn="r" latinLnBrk="1"/>
                      <a:r>
                        <a:rPr lang="en-US" sz="2800" dirty="0">
                          <a:effectLst/>
                          <a:latin typeface="Arial" panose="020B0604020202020204" pitchFamily="34" charset="0"/>
                          <a:cs typeface="Arial" panose="020B0604020202020204" pitchFamily="34" charset="0"/>
                        </a:rPr>
                        <a:t>3.59</a:t>
                      </a:r>
                    </a:p>
                    <a:p>
                      <a:pPr algn="r" latinLnBrk="1"/>
                      <a:r>
                        <a:rPr lang="en-US" sz="2800" dirty="0">
                          <a:effectLst/>
                          <a:latin typeface="Arial" panose="020B0604020202020204" pitchFamily="34" charset="0"/>
                          <a:cs typeface="Arial" panose="020B0604020202020204" pitchFamily="34" charset="0"/>
                        </a:rPr>
                        <a:t>4.52</a:t>
                      </a:r>
                    </a:p>
                    <a:p>
                      <a:pPr algn="r" latinLnBrk="1"/>
                      <a:endParaRPr lang="en-US" sz="100" dirty="0">
                        <a:effectLst/>
                        <a:latin typeface="Arial" panose="020B0604020202020204" pitchFamily="34" charset="0"/>
                        <a:cs typeface="Arial" panose="020B0604020202020204" pitchFamily="34" charset="0"/>
                      </a:endParaRP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gridSpan="2">
                  <a:txBody>
                    <a:bodyPr/>
                    <a:lstStyle/>
                    <a:p>
                      <a:pPr algn="l" latinLnBrk="1"/>
                      <a:r>
                        <a:rPr lang="en-US" sz="2800" dirty="0">
                          <a:effectLst/>
                          <a:latin typeface="Arial" panose="020B0604020202020204" pitchFamily="34" charset="0"/>
                          <a:cs typeface="Arial" panose="020B0604020202020204" pitchFamily="34" charset="0"/>
                        </a:rPr>
                        <a:t> </a:t>
                      </a:r>
                    </a:p>
                    <a:p>
                      <a:pPr algn="l" latinLnBrk="1"/>
                      <a:r>
                        <a:rPr lang="en-US" sz="2800" dirty="0">
                          <a:effectLst/>
                          <a:latin typeface="Arial" panose="020B0604020202020204" pitchFamily="34" charset="0"/>
                          <a:cs typeface="Arial" panose="020B0604020202020204" pitchFamily="34" charset="0"/>
                        </a:rPr>
                        <a:t>(2.32-5.58)</a:t>
                      </a:r>
                    </a:p>
                    <a:p>
                      <a:pPr algn="l" latinLnBrk="1"/>
                      <a:r>
                        <a:rPr lang="en-US" sz="2800" dirty="0">
                          <a:effectLst/>
                          <a:latin typeface="Arial" panose="020B0604020202020204" pitchFamily="34" charset="0"/>
                          <a:cs typeface="Arial" panose="020B0604020202020204" pitchFamily="34" charset="0"/>
                        </a:rPr>
                        <a:t>(2.71-7.54)</a:t>
                      </a: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algn="ctr" latinLnBrk="1"/>
                      <a:r>
                        <a:rPr lang="en-US" sz="2800" dirty="0">
                          <a:effectLst/>
                          <a:latin typeface="Arial" panose="020B0604020202020204" pitchFamily="34" charset="0"/>
                          <a:cs typeface="Arial" panose="020B0604020202020204" pitchFamily="34" charset="0"/>
                        </a:rPr>
                        <a:t> </a:t>
                      </a:r>
                    </a:p>
                    <a:p>
                      <a:pPr algn="ctr" latinLnBrk="1"/>
                      <a:r>
                        <a:rPr lang="en-US" sz="2800" b="1" dirty="0">
                          <a:effectLst/>
                          <a:latin typeface="Arial" panose="020B0604020202020204" pitchFamily="34" charset="0"/>
                          <a:cs typeface="Arial" panose="020B0604020202020204" pitchFamily="34" charset="0"/>
                        </a:rPr>
                        <a:t>&lt; 0.001</a:t>
                      </a:r>
                    </a:p>
                    <a:p>
                      <a:pPr algn="ctr" latinLnBrk="1"/>
                      <a:r>
                        <a:rPr lang="en-US" sz="2800" b="1" dirty="0">
                          <a:effectLst/>
                          <a:latin typeface="Arial" panose="020B0604020202020204" pitchFamily="34" charset="0"/>
                          <a:cs typeface="Arial" panose="020B0604020202020204" pitchFamily="34" charset="0"/>
                        </a:rPr>
                        <a:t>&lt; 0.001</a:t>
                      </a:r>
                    </a:p>
                    <a:p>
                      <a:pPr algn="ctr" latinLnBrk="1"/>
                      <a:endParaRPr lang="en-US" sz="300" b="1" dirty="0">
                        <a:effectLst/>
                        <a:latin typeface="Arial" panose="020B0604020202020204" pitchFamily="34" charset="0"/>
                        <a:cs typeface="Arial" panose="020B0604020202020204" pitchFamily="34" charset="0"/>
                      </a:endParaRPr>
                    </a:p>
                  </a:txBody>
                  <a:tcPr marL="188627"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05079246"/>
                  </a:ext>
                </a:extLst>
              </a:tr>
              <a:tr h="1534978">
                <a:tc>
                  <a:txBody>
                    <a:bodyPr/>
                    <a:lstStyle/>
                    <a:p>
                      <a:pPr algn="l"/>
                      <a:r>
                        <a:rPr lang="en-US" sz="2800" b="1" dirty="0">
                          <a:effectLst/>
                          <a:latin typeface="Arial" panose="020B0604020202020204" pitchFamily="34" charset="0"/>
                          <a:cs typeface="Arial" panose="020B0604020202020204" pitchFamily="34" charset="0"/>
                        </a:rPr>
                        <a:t>BMI (kg/m</a:t>
                      </a:r>
                      <a:r>
                        <a:rPr lang="en-US" sz="2800" b="1" baseline="30000" dirty="0">
                          <a:effectLst/>
                          <a:latin typeface="Arial" panose="020B0604020202020204" pitchFamily="34" charset="0"/>
                          <a:cs typeface="Arial" panose="020B0604020202020204" pitchFamily="34" charset="0"/>
                        </a:rPr>
                        <a:t>2</a:t>
                      </a:r>
                      <a:r>
                        <a:rPr lang="en-US" sz="2800" b="1" dirty="0">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18-25</a:t>
                      </a:r>
                    </a:p>
                    <a:p>
                      <a:pPr algn="l"/>
                      <a:r>
                        <a:rPr lang="en-US" sz="2800" dirty="0">
                          <a:effectLst/>
                          <a:latin typeface="Arial" panose="020B0604020202020204" pitchFamily="34" charset="0"/>
                          <a:cs typeface="Arial" panose="020B0604020202020204" pitchFamily="34" charset="0"/>
                        </a:rPr>
                        <a:t>                     &lt;18</a:t>
                      </a:r>
                    </a:p>
                    <a:p>
                      <a:pPr algn="l"/>
                      <a:r>
                        <a:rPr lang="en-US" sz="2800" dirty="0">
                          <a:effectLst/>
                          <a:latin typeface="Arial" panose="020B0604020202020204" pitchFamily="34" charset="0"/>
                          <a:cs typeface="Arial" panose="020B0604020202020204" pitchFamily="34" charset="0"/>
                        </a:rPr>
                        <a:t>                     25-30</a:t>
                      </a:r>
                    </a:p>
                    <a:p>
                      <a:pPr algn="l"/>
                      <a:r>
                        <a:rPr lang="en-US" sz="2800" dirty="0">
                          <a:effectLst/>
                          <a:latin typeface="Arial" panose="020B0604020202020204" pitchFamily="34" charset="0"/>
                          <a:cs typeface="Arial" panose="020B0604020202020204" pitchFamily="34" charset="0"/>
                        </a:rPr>
                        <a:t>                     &gt;30</a:t>
                      </a:r>
                    </a:p>
                  </a:txBody>
                  <a:tcPr marL="171913" marR="171913" marT="17908"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2800" dirty="0">
                          <a:effectLst/>
                          <a:latin typeface="Arial" panose="020B0604020202020204" pitchFamily="34" charset="0"/>
                          <a:cs typeface="Arial" panose="020B0604020202020204" pitchFamily="34" charset="0"/>
                        </a:rPr>
                        <a:t> 1.00</a:t>
                      </a:r>
                    </a:p>
                    <a:p>
                      <a:pPr algn="r"/>
                      <a:r>
                        <a:rPr lang="en-US" sz="2800" dirty="0">
                          <a:effectLst/>
                          <a:latin typeface="Arial" panose="020B0604020202020204" pitchFamily="34" charset="0"/>
                          <a:cs typeface="Arial" panose="020B0604020202020204" pitchFamily="34" charset="0"/>
                        </a:rPr>
                        <a:t> 1.46</a:t>
                      </a:r>
                    </a:p>
                    <a:p>
                      <a:pPr algn="r"/>
                      <a:r>
                        <a:rPr lang="en-US" sz="2800" dirty="0">
                          <a:effectLst/>
                          <a:latin typeface="Arial" panose="020B0604020202020204" pitchFamily="34" charset="0"/>
                          <a:cs typeface="Arial" panose="020B0604020202020204" pitchFamily="34" charset="0"/>
                        </a:rPr>
                        <a:t>1.76</a:t>
                      </a:r>
                    </a:p>
                    <a:p>
                      <a:pPr algn="r"/>
                      <a:r>
                        <a:rPr lang="en-US" sz="2800" dirty="0">
                          <a:effectLst/>
                          <a:latin typeface="Arial" panose="020B0604020202020204" pitchFamily="34" charset="0"/>
                          <a:cs typeface="Arial" panose="020B0604020202020204" pitchFamily="34" charset="0"/>
                        </a:rPr>
                        <a:t>2.55</a:t>
                      </a:r>
                    </a:p>
                  </a:txBody>
                  <a:tcPr marL="171913" marR="171913" marT="17908"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a:r>
                        <a:rPr lang="en-US" sz="2800" dirty="0">
                          <a:effectLst/>
                          <a:latin typeface="Arial" panose="020B0604020202020204" pitchFamily="34" charset="0"/>
                          <a:cs typeface="Arial" panose="020B0604020202020204" pitchFamily="34" charset="0"/>
                        </a:rPr>
                        <a:t> </a:t>
                      </a:r>
                    </a:p>
                    <a:p>
                      <a:pPr algn="l"/>
                      <a:r>
                        <a:rPr lang="en-US" sz="2800" dirty="0">
                          <a:effectLst/>
                          <a:latin typeface="Arial" panose="020B0604020202020204" pitchFamily="34" charset="0"/>
                          <a:cs typeface="Arial" panose="020B0604020202020204" pitchFamily="34" charset="0"/>
                        </a:rPr>
                        <a:t>(0.86-2.46)</a:t>
                      </a:r>
                    </a:p>
                    <a:p>
                      <a:pPr algn="l"/>
                      <a:r>
                        <a:rPr lang="en-US" sz="2800" dirty="0">
                          <a:effectLst/>
                          <a:latin typeface="Arial" panose="020B0604020202020204" pitchFamily="34" charset="0"/>
                          <a:cs typeface="Arial" panose="020B0604020202020204" pitchFamily="34" charset="0"/>
                        </a:rPr>
                        <a:t>(1.22-2.54)</a:t>
                      </a:r>
                    </a:p>
                    <a:p>
                      <a:pPr algn="l"/>
                      <a:r>
                        <a:rPr lang="en-US" sz="2800" dirty="0">
                          <a:effectLst/>
                          <a:latin typeface="Arial" panose="020B0604020202020204" pitchFamily="34" charset="0"/>
                          <a:cs typeface="Arial" panose="020B0604020202020204" pitchFamily="34" charset="0"/>
                        </a:rPr>
                        <a:t>(1.81-3.59)</a:t>
                      </a:r>
                    </a:p>
                  </a:txBody>
                  <a:tcPr marL="171913" marR="171913" marT="17908"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a:r>
                        <a:rPr lang="en-US" sz="2800" dirty="0">
                          <a:effectLst/>
                          <a:latin typeface="Arial" panose="020B0604020202020204" pitchFamily="34" charset="0"/>
                          <a:cs typeface="Arial" panose="020B0604020202020204" pitchFamily="34" charset="0"/>
                        </a:rPr>
                        <a:t> </a:t>
                      </a:r>
                    </a:p>
                    <a:p>
                      <a:pPr algn="ctr"/>
                      <a:r>
                        <a:rPr lang="en-US" sz="2800" dirty="0">
                          <a:effectLst/>
                          <a:latin typeface="Arial" panose="020B0604020202020204" pitchFamily="34" charset="0"/>
                          <a:cs typeface="Arial" panose="020B0604020202020204" pitchFamily="34" charset="0"/>
                        </a:rPr>
                        <a:t>0.16</a:t>
                      </a:r>
                    </a:p>
                    <a:p>
                      <a:pPr algn="ctr"/>
                      <a:r>
                        <a:rPr lang="en-US" sz="2800" b="1" dirty="0">
                          <a:effectLst/>
                          <a:latin typeface="Arial" panose="020B0604020202020204" pitchFamily="34" charset="0"/>
                          <a:cs typeface="Arial" panose="020B0604020202020204" pitchFamily="34" charset="0"/>
                        </a:rPr>
                        <a:t>0.003</a:t>
                      </a:r>
                    </a:p>
                    <a:p>
                      <a:pPr algn="ctr"/>
                      <a:r>
                        <a:rPr lang="en-US" sz="2800" b="1" dirty="0">
                          <a:effectLst/>
                          <a:latin typeface="Arial" panose="020B0604020202020204" pitchFamily="34" charset="0"/>
                          <a:cs typeface="Arial" panose="020B0604020202020204" pitchFamily="34" charset="0"/>
                        </a:rPr>
                        <a:t>&lt; 0.001</a:t>
                      </a:r>
                    </a:p>
                  </a:txBody>
                  <a:tcPr marL="171913" marR="171913" marT="17908"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374451"/>
                  </a:ext>
                </a:extLst>
              </a:tr>
              <a:tr h="1829052">
                <a:tc>
                  <a:txBody>
                    <a:bodyPr/>
                    <a:lstStyle/>
                    <a:p>
                      <a:pPr marL="0" marR="0" algn="l">
                        <a:spcBef>
                          <a:spcPts val="0"/>
                        </a:spcBef>
                        <a:spcAft>
                          <a:spcPts val="0"/>
                        </a:spcAft>
                      </a:pPr>
                      <a:r>
                        <a:rPr lang="en-US" sz="2800" dirty="0">
                          <a:effectLst/>
                          <a:latin typeface="Arial" panose="020B0604020202020204" pitchFamily="34" charset="0"/>
                          <a:cs typeface="Arial" panose="020B0604020202020204" pitchFamily="34" charset="0"/>
                        </a:rPr>
                        <a:t>Level of Education</a:t>
                      </a:r>
                    </a:p>
                    <a:p>
                      <a:pPr marL="0" marR="0" algn="l">
                        <a:spcBef>
                          <a:spcPts val="0"/>
                        </a:spcBef>
                        <a:spcAft>
                          <a:spcPts val="0"/>
                        </a:spcAft>
                      </a:pPr>
                      <a:r>
                        <a:rPr lang="en-US" sz="2800" dirty="0">
                          <a:effectLst/>
                          <a:latin typeface="Arial" panose="020B0604020202020204" pitchFamily="34" charset="0"/>
                          <a:cs typeface="Arial" panose="020B0604020202020204" pitchFamily="34" charset="0"/>
                        </a:rPr>
                        <a:t>   None</a:t>
                      </a:r>
                    </a:p>
                    <a:p>
                      <a:pPr marL="0" marR="0" algn="l">
                        <a:spcBef>
                          <a:spcPts val="0"/>
                        </a:spcBef>
                        <a:spcAft>
                          <a:spcPts val="0"/>
                        </a:spcAft>
                      </a:pPr>
                      <a:r>
                        <a:rPr lang="en-US" sz="2800" dirty="0">
                          <a:effectLst/>
                          <a:latin typeface="Arial" panose="020B0604020202020204" pitchFamily="34" charset="0"/>
                          <a:cs typeface="Arial" panose="020B0604020202020204" pitchFamily="34" charset="0"/>
                        </a:rPr>
                        <a:t>   Primary level</a:t>
                      </a:r>
                    </a:p>
                    <a:p>
                      <a:pPr algn="l"/>
                      <a:r>
                        <a:rPr lang="en-US" sz="2800" dirty="0">
                          <a:effectLst/>
                          <a:latin typeface="Arial" panose="020B0604020202020204" pitchFamily="34" charset="0"/>
                          <a:cs typeface="Arial" panose="020B0604020202020204" pitchFamily="34" charset="0"/>
                        </a:rPr>
                        <a:t>   Secondary level &amp; above</a:t>
                      </a: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r>
                        <a:rPr lang="en-US" sz="2800" dirty="0">
                          <a:effectLst/>
                          <a:latin typeface="Arial" panose="020B0604020202020204" pitchFamily="34" charset="0"/>
                          <a:cs typeface="Arial" panose="020B0604020202020204" pitchFamily="34" charset="0"/>
                        </a:rPr>
                        <a:t> </a:t>
                      </a:r>
                    </a:p>
                    <a:p>
                      <a:pPr algn="r"/>
                      <a:r>
                        <a:rPr lang="en-US" sz="2800" dirty="0">
                          <a:effectLst/>
                          <a:latin typeface="Arial" panose="020B0604020202020204" pitchFamily="34" charset="0"/>
                          <a:cs typeface="Arial" panose="020B0604020202020204" pitchFamily="34" charset="0"/>
                        </a:rPr>
                        <a:t>1.00</a:t>
                      </a:r>
                    </a:p>
                    <a:p>
                      <a:pPr algn="r"/>
                      <a:r>
                        <a:rPr lang="en-US" sz="2800" dirty="0">
                          <a:effectLst/>
                          <a:latin typeface="Arial" panose="020B0604020202020204" pitchFamily="34" charset="0"/>
                          <a:cs typeface="Arial" panose="020B0604020202020204" pitchFamily="34" charset="0"/>
                        </a:rPr>
                        <a:t>0.88</a:t>
                      </a:r>
                    </a:p>
                    <a:p>
                      <a:pPr algn="r"/>
                      <a:r>
                        <a:rPr lang="en-US" sz="2800" dirty="0">
                          <a:effectLst/>
                          <a:latin typeface="Arial" panose="020B0604020202020204" pitchFamily="34" charset="0"/>
                          <a:cs typeface="Arial" panose="020B0604020202020204" pitchFamily="34" charset="0"/>
                        </a:rPr>
                        <a:t>0.85</a:t>
                      </a: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gridSpan="2">
                  <a:txBody>
                    <a:bodyPr/>
                    <a:lstStyle/>
                    <a:p>
                      <a:pPr algn="l"/>
                      <a:r>
                        <a:rPr lang="en-US" sz="2800" dirty="0">
                          <a:effectLst/>
                          <a:latin typeface="Arial" panose="020B0604020202020204" pitchFamily="34" charset="0"/>
                          <a:cs typeface="Arial" panose="020B0604020202020204" pitchFamily="34" charset="0"/>
                        </a:rPr>
                        <a:t> </a:t>
                      </a:r>
                    </a:p>
                    <a:p>
                      <a:pPr algn="l"/>
                      <a:r>
                        <a:rPr lang="en-US" sz="2800" dirty="0">
                          <a:effectLst/>
                          <a:latin typeface="Arial" panose="020B0604020202020204" pitchFamily="34" charset="0"/>
                          <a:cs typeface="Arial" panose="020B0604020202020204" pitchFamily="34" charset="0"/>
                        </a:rPr>
                        <a:t> </a:t>
                      </a:r>
                    </a:p>
                    <a:p>
                      <a:pPr algn="l"/>
                      <a:r>
                        <a:rPr lang="en-US" sz="2800" dirty="0">
                          <a:effectLst/>
                          <a:latin typeface="Arial" panose="020B0604020202020204" pitchFamily="34" charset="0"/>
                          <a:cs typeface="Arial" panose="020B0604020202020204" pitchFamily="34" charset="0"/>
                        </a:rPr>
                        <a:t>(0.60-1.28)</a:t>
                      </a:r>
                    </a:p>
                    <a:p>
                      <a:pPr algn="l"/>
                      <a:r>
                        <a:rPr lang="en-US" sz="2800" dirty="0">
                          <a:effectLst/>
                          <a:latin typeface="Arial" panose="020B0604020202020204" pitchFamily="34" charset="0"/>
                          <a:cs typeface="Arial" panose="020B0604020202020204" pitchFamily="34" charset="0"/>
                        </a:rPr>
                        <a:t>(0.60-1.20)</a:t>
                      </a: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algn="ctr"/>
                      <a:r>
                        <a:rPr lang="en-US" sz="2800" dirty="0">
                          <a:effectLst/>
                          <a:latin typeface="Arial" panose="020B0604020202020204" pitchFamily="34" charset="0"/>
                          <a:cs typeface="Arial" panose="020B0604020202020204" pitchFamily="34" charset="0"/>
                        </a:rPr>
                        <a:t> </a:t>
                      </a:r>
                    </a:p>
                    <a:p>
                      <a:pPr algn="ctr"/>
                      <a:r>
                        <a:rPr lang="en-US" sz="2800" dirty="0">
                          <a:effectLst/>
                          <a:latin typeface="Arial" panose="020B0604020202020204" pitchFamily="34" charset="0"/>
                          <a:cs typeface="Arial" panose="020B0604020202020204" pitchFamily="34" charset="0"/>
                        </a:rPr>
                        <a:t> </a:t>
                      </a:r>
                    </a:p>
                    <a:p>
                      <a:pPr algn="ctr"/>
                      <a:r>
                        <a:rPr lang="en-US" sz="2800" dirty="0">
                          <a:effectLst/>
                          <a:latin typeface="Arial" panose="020B0604020202020204" pitchFamily="34" charset="0"/>
                          <a:cs typeface="Arial" panose="020B0604020202020204" pitchFamily="34" charset="0"/>
                        </a:rPr>
                        <a:t>0.50</a:t>
                      </a:r>
                    </a:p>
                    <a:p>
                      <a:pPr algn="ctr"/>
                      <a:r>
                        <a:rPr lang="en-US" sz="2800" dirty="0">
                          <a:effectLst/>
                          <a:latin typeface="Arial" panose="020B0604020202020204" pitchFamily="34" charset="0"/>
                          <a:cs typeface="Arial" panose="020B0604020202020204" pitchFamily="34" charset="0"/>
                        </a:rPr>
                        <a:t>0.36</a:t>
                      </a:r>
                    </a:p>
                  </a:txBody>
                  <a:tcPr marL="187433" marR="187433" marT="2626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34955751"/>
                  </a:ext>
                </a:extLst>
              </a:tr>
              <a:tr h="454009">
                <a:tc>
                  <a:txBody>
                    <a:bodyPr/>
                    <a:lstStyle/>
                    <a:p>
                      <a:pPr algn="l"/>
                      <a:r>
                        <a:rPr lang="en-US" sz="2800" dirty="0">
                          <a:effectLst/>
                          <a:latin typeface="Arial" panose="020B0604020202020204" pitchFamily="34" charset="0"/>
                          <a:cs typeface="Arial" panose="020B0604020202020204" pitchFamily="34" charset="0"/>
                        </a:rPr>
                        <a:t>IL6:</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2800" dirty="0">
                          <a:effectLst/>
                          <a:latin typeface="Arial" panose="020B0604020202020204" pitchFamily="34" charset="0"/>
                          <a:cs typeface="Arial" panose="020B0604020202020204" pitchFamily="34" charset="0"/>
                        </a:rPr>
                        <a:t>1.02</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algn="l"/>
                      <a:r>
                        <a:rPr lang="en-US" sz="2800" dirty="0">
                          <a:effectLst/>
                          <a:latin typeface="Arial" panose="020B0604020202020204" pitchFamily="34" charset="0"/>
                          <a:cs typeface="Arial" panose="020B0604020202020204" pitchFamily="34" charset="0"/>
                        </a:rPr>
                        <a:t>(1.00-1.04)</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a:r>
                        <a:rPr lang="en-US" sz="2800" b="1" dirty="0">
                          <a:effectLst/>
                          <a:latin typeface="Arial" panose="020B0604020202020204" pitchFamily="34" charset="0"/>
                          <a:cs typeface="Arial" panose="020B0604020202020204" pitchFamily="34" charset="0"/>
                        </a:rPr>
                        <a:t>0.038</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0261626"/>
                  </a:ext>
                </a:extLst>
              </a:tr>
              <a:tr h="537991">
                <a:tc>
                  <a:txBody>
                    <a:bodyPr/>
                    <a:lstStyle/>
                    <a:p>
                      <a:pPr algn="l"/>
                      <a:r>
                        <a:rPr lang="en-US" sz="2800" b="0" dirty="0">
                          <a:effectLst/>
                          <a:latin typeface="Arial" panose="020B0604020202020204" pitchFamily="34" charset="0"/>
                          <a:cs typeface="Arial" panose="020B0604020202020204" pitchFamily="34" charset="0"/>
                        </a:rPr>
                        <a:t>Central obesity</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r"/>
                      <a:r>
                        <a:rPr lang="en-US" sz="2800" b="0" dirty="0">
                          <a:effectLst/>
                          <a:latin typeface="Arial" panose="020B0604020202020204" pitchFamily="34" charset="0"/>
                          <a:cs typeface="Arial" panose="020B0604020202020204" pitchFamily="34" charset="0"/>
                        </a:rPr>
                        <a:t> 1.01</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gridSpan="2">
                  <a:txBody>
                    <a:bodyPr/>
                    <a:lstStyle/>
                    <a:p>
                      <a:pPr algn="l"/>
                      <a:r>
                        <a:rPr lang="en-US" sz="2800" b="0" dirty="0">
                          <a:effectLst/>
                          <a:latin typeface="Arial" panose="020B0604020202020204" pitchFamily="34" charset="0"/>
                          <a:cs typeface="Arial" panose="020B0604020202020204" pitchFamily="34" charset="0"/>
                        </a:rPr>
                        <a:t>(0.75-1.35)</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algn="ctr"/>
                      <a:r>
                        <a:rPr lang="en-US" sz="2800" b="0" dirty="0">
                          <a:effectLst/>
                          <a:latin typeface="Arial" panose="020B0604020202020204" pitchFamily="34" charset="0"/>
                          <a:cs typeface="Arial" panose="020B0604020202020204" pitchFamily="34" charset="0"/>
                        </a:rPr>
                        <a:t> 0.97</a:t>
                      </a:r>
                    </a:p>
                  </a:txBody>
                  <a:tcPr marL="187433" marR="187433" marT="2626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39324498"/>
                  </a:ext>
                </a:extLst>
              </a:tr>
            </a:tbl>
          </a:graphicData>
        </a:graphic>
      </p:graphicFrame>
      <p:sp>
        <p:nvSpPr>
          <p:cNvPr id="7" name="Rectangle 6"/>
          <p:cNvSpPr/>
          <p:nvPr/>
        </p:nvSpPr>
        <p:spPr>
          <a:xfrm>
            <a:off x="37341909" y="2234308"/>
            <a:ext cx="3290738" cy="1394228"/>
          </a:xfrm>
          <a:prstGeom prst="rect">
            <a:avLst/>
          </a:prstGeom>
          <a:noFill/>
        </p:spPr>
        <p:txBody>
          <a:bodyPr wrap="square">
            <a:spAutoFit/>
          </a:bodyPr>
          <a:lstStyle/>
          <a:p>
            <a:pPr>
              <a:spcBef>
                <a:spcPct val="45000"/>
              </a:spcBef>
              <a:buClr>
                <a:srgbClr val="FF0000"/>
              </a:buClr>
              <a:defRPr/>
            </a:pPr>
            <a:r>
              <a:rPr lang="en-US" sz="4400" dirty="0">
                <a:solidFill>
                  <a:schemeClr val="bg1"/>
                </a:solidFill>
                <a:latin typeface="Arial" panose="020B0604020202020204" pitchFamily="34" charset="0"/>
                <a:cs typeface="Arial" panose="020B0604020202020204" pitchFamily="34" charset="0"/>
              </a:rPr>
              <a:t>PEB0179</a:t>
            </a:r>
          </a:p>
          <a:p>
            <a:pPr>
              <a:spcBef>
                <a:spcPct val="45000"/>
              </a:spcBef>
              <a:buClr>
                <a:srgbClr val="FF0000"/>
              </a:buClr>
              <a:defRPr/>
            </a:pPr>
            <a:r>
              <a:rPr lang="en-US" sz="2800" dirty="0">
                <a:solidFill>
                  <a:schemeClr val="bg1"/>
                </a:solidFill>
                <a:latin typeface="Arial" panose="020B0604020202020204" pitchFamily="34" charset="0"/>
                <a:cs typeface="Arial" panose="020B0604020202020204" pitchFamily="34" charset="0"/>
              </a:rPr>
              <a:t>jerusha7@uw.edu</a:t>
            </a:r>
          </a:p>
        </p:txBody>
      </p:sp>
      <p:sp>
        <p:nvSpPr>
          <p:cNvPr id="11" name="TextBox 10">
            <a:extLst>
              <a:ext uri="{FF2B5EF4-FFF2-40B4-BE49-F238E27FC236}">
                <a16:creationId xmlns:a16="http://schemas.microsoft.com/office/drawing/2014/main" id="{5BF85E7C-F645-2942-BD9E-956B9DA12A0E}"/>
              </a:ext>
            </a:extLst>
          </p:cNvPr>
          <p:cNvSpPr txBox="1"/>
          <p:nvPr/>
        </p:nvSpPr>
        <p:spPr>
          <a:xfrm>
            <a:off x="13125804" y="17708831"/>
            <a:ext cx="7240345" cy="615553"/>
          </a:xfrm>
          <a:prstGeom prst="rect">
            <a:avLst/>
          </a:prstGeom>
          <a:noFill/>
        </p:spPr>
        <p:txBody>
          <a:bodyPr wrap="square" rtlCol="0">
            <a:spAutoFit/>
          </a:bodyPr>
          <a:lstStyle/>
          <a:p>
            <a:r>
              <a:rPr lang="en-US" sz="3400" b="1" dirty="0">
                <a:latin typeface="Arial" panose="020B0604020202020204" pitchFamily="34" charset="0"/>
                <a:cs typeface="Arial" panose="020B0604020202020204" pitchFamily="34" charset="0"/>
              </a:rPr>
              <a:t>Prevalence of hypertension</a:t>
            </a:r>
          </a:p>
        </p:txBody>
      </p:sp>
      <p:sp>
        <p:nvSpPr>
          <p:cNvPr id="19" name="TextBox 18">
            <a:extLst>
              <a:ext uri="{FF2B5EF4-FFF2-40B4-BE49-F238E27FC236}">
                <a16:creationId xmlns:a16="http://schemas.microsoft.com/office/drawing/2014/main" id="{91FD552E-DB46-B540-9D45-B217074F3878}"/>
              </a:ext>
            </a:extLst>
          </p:cNvPr>
          <p:cNvSpPr txBox="1"/>
          <p:nvPr/>
        </p:nvSpPr>
        <p:spPr>
          <a:xfrm>
            <a:off x="506940" y="5491409"/>
            <a:ext cx="11692628" cy="6035040"/>
          </a:xfrm>
          <a:prstGeom prst="rect">
            <a:avLst/>
          </a:prstGeom>
          <a:noFill/>
          <a:ln>
            <a:solidFill>
              <a:schemeClr val="bg1">
                <a:lumMod val="65000"/>
              </a:schemeClr>
            </a:solidFill>
          </a:ln>
        </p:spPr>
        <p:txBody>
          <a:bodyPr wrap="square" rtlCol="0">
            <a:spAutoFit/>
          </a:bodyPr>
          <a:lstStyle/>
          <a:p>
            <a:endParaRPr lang="en-US" dirty="0"/>
          </a:p>
        </p:txBody>
      </p:sp>
      <p:sp>
        <p:nvSpPr>
          <p:cNvPr id="38" name="Text Box 712">
            <a:extLst>
              <a:ext uri="{FF2B5EF4-FFF2-40B4-BE49-F238E27FC236}">
                <a16:creationId xmlns:a16="http://schemas.microsoft.com/office/drawing/2014/main" id="{EE3A56A4-D48D-E646-9F2E-302F29FFA6CF}"/>
              </a:ext>
            </a:extLst>
          </p:cNvPr>
          <p:cNvSpPr txBox="1">
            <a:spLocks noChangeArrowheads="1"/>
          </p:cNvSpPr>
          <p:nvPr/>
        </p:nvSpPr>
        <p:spPr bwMode="auto">
          <a:xfrm>
            <a:off x="506940" y="5592603"/>
            <a:ext cx="11444962" cy="5650307"/>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60493" tIns="30247" rIns="60493" bIns="30247">
            <a:spAutoFit/>
          </a:bodyPr>
          <a:lstStyle>
            <a:lvl1pPr marL="457200" indent="-457200" algn="l" defTabSz="819150">
              <a:defRPr>
                <a:solidFill>
                  <a:schemeClr val="tx1"/>
                </a:solidFill>
                <a:latin typeface="Arial" charset="0"/>
                <a:ea typeface="ＭＳ Ｐゴシック" charset="0"/>
              </a:defRPr>
            </a:lvl1pPr>
            <a:lvl2pPr marL="933450" indent="-361950" algn="l" defTabSz="819150">
              <a:defRPr>
                <a:solidFill>
                  <a:schemeClr val="tx1"/>
                </a:solidFill>
                <a:latin typeface="Arial" charset="0"/>
                <a:ea typeface="ＭＳ Ｐゴシック" charset="0"/>
              </a:defRPr>
            </a:lvl2pPr>
            <a:lvl3pPr marL="2974975" algn="l" defTabSz="819150">
              <a:defRPr>
                <a:solidFill>
                  <a:schemeClr val="tx1"/>
                </a:solidFill>
                <a:latin typeface="Arial" charset="0"/>
                <a:ea typeface="ＭＳ Ｐゴシック" charset="0"/>
              </a:defRPr>
            </a:lvl3pPr>
            <a:lvl4pPr marL="3076575" algn="l" defTabSz="819150">
              <a:defRPr>
                <a:solidFill>
                  <a:schemeClr val="tx1"/>
                </a:solidFill>
                <a:latin typeface="Arial" charset="0"/>
                <a:ea typeface="ＭＳ Ｐゴシック" charset="0"/>
              </a:defRPr>
            </a:lvl4pPr>
            <a:lvl5pPr marL="3179763" algn="l" defTabSz="819150">
              <a:defRPr>
                <a:solidFill>
                  <a:schemeClr val="tx1"/>
                </a:solidFill>
                <a:latin typeface="Arial" charset="0"/>
                <a:ea typeface="ＭＳ Ｐゴシック" charset="0"/>
              </a:defRPr>
            </a:lvl5pPr>
            <a:lvl6pPr marL="3636963" defTabSz="819150" fontAlgn="base">
              <a:spcBef>
                <a:spcPct val="0"/>
              </a:spcBef>
              <a:spcAft>
                <a:spcPct val="0"/>
              </a:spcAft>
              <a:defRPr>
                <a:solidFill>
                  <a:schemeClr val="tx1"/>
                </a:solidFill>
                <a:latin typeface="Arial" charset="0"/>
                <a:ea typeface="ＭＳ Ｐゴシック" charset="0"/>
              </a:defRPr>
            </a:lvl6pPr>
            <a:lvl7pPr marL="4094163" defTabSz="819150" fontAlgn="base">
              <a:spcBef>
                <a:spcPct val="0"/>
              </a:spcBef>
              <a:spcAft>
                <a:spcPct val="0"/>
              </a:spcAft>
              <a:defRPr>
                <a:solidFill>
                  <a:schemeClr val="tx1"/>
                </a:solidFill>
                <a:latin typeface="Arial" charset="0"/>
                <a:ea typeface="ＭＳ Ｐゴシック" charset="0"/>
              </a:defRPr>
            </a:lvl7pPr>
            <a:lvl8pPr marL="4551363" defTabSz="819150" fontAlgn="base">
              <a:spcBef>
                <a:spcPct val="0"/>
              </a:spcBef>
              <a:spcAft>
                <a:spcPct val="0"/>
              </a:spcAft>
              <a:defRPr>
                <a:solidFill>
                  <a:schemeClr val="tx1"/>
                </a:solidFill>
                <a:latin typeface="Arial" charset="0"/>
                <a:ea typeface="ＭＳ Ｐゴシック" charset="0"/>
              </a:defRPr>
            </a:lvl8pPr>
            <a:lvl9pPr marL="5008563" defTabSz="819150" fontAlgn="base">
              <a:spcBef>
                <a:spcPct val="0"/>
              </a:spcBef>
              <a:spcAft>
                <a:spcPct val="0"/>
              </a:spcAft>
              <a:defRPr>
                <a:solidFill>
                  <a:schemeClr val="tx1"/>
                </a:solidFill>
                <a:latin typeface="Arial" charset="0"/>
                <a:ea typeface="ＭＳ Ｐゴシック" charset="0"/>
              </a:defRPr>
            </a:lvl9pPr>
          </a:lstStyle>
          <a:p>
            <a:pPr>
              <a:spcBef>
                <a:spcPct val="45000"/>
              </a:spcBef>
              <a:buFont typeface="Wingdings" charset="0"/>
              <a:buChar char="Ø"/>
              <a:defRPr/>
            </a:pPr>
            <a:r>
              <a:rPr lang="en-US" sz="3200" dirty="0">
                <a:latin typeface="Arial" panose="020B0604020202020204" pitchFamily="34" charset="0"/>
                <a:cs typeface="Arial" panose="020B0604020202020204" pitchFamily="34" charset="0"/>
              </a:rPr>
              <a:t>Death from cardiovascular disease is increasing in Sub-Saharan Africa (SSA), with untreated hypertension(HTN) a likely contributor. </a:t>
            </a:r>
          </a:p>
          <a:p>
            <a:pPr>
              <a:spcBef>
                <a:spcPct val="45000"/>
              </a:spcBef>
              <a:buFont typeface="Wingdings" charset="0"/>
              <a:buChar char="Ø"/>
              <a:defRPr/>
            </a:pPr>
            <a:r>
              <a:rPr lang="en-US" sz="3200" dirty="0">
                <a:latin typeface="Arial" panose="020B0604020202020204" pitchFamily="34" charset="0"/>
                <a:cs typeface="Arial" panose="020B0604020202020204" pitchFamily="34" charset="0"/>
              </a:rPr>
              <a:t>SSA has the highest HIV burden globally and increasing risk of hypertension due to urbanization and globalization.</a:t>
            </a:r>
          </a:p>
          <a:p>
            <a:pPr>
              <a:spcBef>
                <a:spcPct val="45000"/>
              </a:spcBef>
              <a:buFont typeface="Wingdings" charset="0"/>
              <a:buChar char="Ø"/>
              <a:defRPr/>
            </a:pPr>
            <a:r>
              <a:rPr lang="en-US" sz="3200" dirty="0">
                <a:latin typeface="Arial" panose="020B0604020202020204" pitchFamily="34" charset="0"/>
                <a:cs typeface="Arial" panose="020B0604020202020204" pitchFamily="34" charset="0"/>
              </a:rPr>
              <a:t>Few studies have assessed the prevalence of hypertension among people living with HIV (PLWH) on long term antiretroviral therapy (ART)  with low viremia in SSA. </a:t>
            </a:r>
          </a:p>
          <a:p>
            <a:pPr>
              <a:spcBef>
                <a:spcPct val="45000"/>
              </a:spcBef>
              <a:buFont typeface="Wingdings" charset="0"/>
              <a:buChar char="Ø"/>
              <a:defRPr/>
            </a:pPr>
            <a:r>
              <a:rPr lang="en-US" sz="3200" dirty="0">
                <a:latin typeface="Arial" panose="020B0604020202020204" pitchFamily="34" charset="0"/>
                <a:cs typeface="Arial" panose="020B0604020202020204" pitchFamily="34" charset="0"/>
              </a:rPr>
              <a:t>PLWH in our study  had high rates of viral suppression and immune reconstitution (95% low viremia: &lt;1000copies/mL)</a:t>
            </a:r>
          </a:p>
        </p:txBody>
      </p:sp>
      <p:sp>
        <p:nvSpPr>
          <p:cNvPr id="42" name="TextBox 41">
            <a:extLst>
              <a:ext uri="{FF2B5EF4-FFF2-40B4-BE49-F238E27FC236}">
                <a16:creationId xmlns:a16="http://schemas.microsoft.com/office/drawing/2014/main" id="{392A3B2A-3511-9D4F-BD27-77737C9EAD16}"/>
              </a:ext>
            </a:extLst>
          </p:cNvPr>
          <p:cNvSpPr txBox="1"/>
          <p:nvPr/>
        </p:nvSpPr>
        <p:spPr>
          <a:xfrm>
            <a:off x="484573" y="13230383"/>
            <a:ext cx="11692628" cy="2377440"/>
          </a:xfrm>
          <a:prstGeom prst="rect">
            <a:avLst/>
          </a:prstGeom>
          <a:noFill/>
          <a:ln>
            <a:solidFill>
              <a:schemeClr val="bg1">
                <a:lumMod val="50000"/>
              </a:schemeClr>
            </a:solidFill>
          </a:ln>
        </p:spPr>
        <p:txBody>
          <a:bodyPr wrap="square" rtlCol="0">
            <a:spAutoFit/>
          </a:bodyPr>
          <a:lstStyle/>
          <a:p>
            <a:endParaRPr lang="en-US" dirty="0"/>
          </a:p>
        </p:txBody>
      </p:sp>
      <p:sp>
        <p:nvSpPr>
          <p:cNvPr id="34" name="TextBox 33">
            <a:extLst>
              <a:ext uri="{FF2B5EF4-FFF2-40B4-BE49-F238E27FC236}">
                <a16:creationId xmlns:a16="http://schemas.microsoft.com/office/drawing/2014/main" id="{D158B859-234B-A049-AFE0-63A0E8EF0EB7}"/>
              </a:ext>
            </a:extLst>
          </p:cNvPr>
          <p:cNvSpPr txBox="1"/>
          <p:nvPr/>
        </p:nvSpPr>
        <p:spPr>
          <a:xfrm>
            <a:off x="533437" y="13676886"/>
            <a:ext cx="10966696" cy="1661993"/>
          </a:xfrm>
          <a:prstGeom prst="rect">
            <a:avLst/>
          </a:prstGeom>
          <a:noFill/>
        </p:spPr>
        <p:txBody>
          <a:bodyPr wrap="square" rtlCol="0">
            <a:spAutoFit/>
          </a:bodyPr>
          <a:lstStyle/>
          <a:p>
            <a:pPr marL="285750" indent="-285750">
              <a:buFont typeface="Wingdings" pitchFamily="2" charset="2"/>
              <a:buChar char="Ø"/>
            </a:pPr>
            <a:r>
              <a:rPr lang="en-US" sz="3200" dirty="0">
                <a:latin typeface="Arial" panose="020B0604020202020204" pitchFamily="34" charset="0"/>
                <a:cs typeface="Arial" panose="020B0604020202020204" pitchFamily="34" charset="0"/>
              </a:rPr>
              <a:t>To compare the prevalence and risk factors associated with hypertension among PLWH to the HIV negative individuals </a:t>
            </a:r>
            <a:r>
              <a:rPr lang="en-US" sz="3200" dirty="0">
                <a:latin typeface="Arial" panose="020B0604020202020204" pitchFamily="34" charset="0"/>
                <a:cs typeface="Arial" panose="020B0604020202020204" pitchFamily="34" charset="0"/>
                <a:sym typeface="Symbol" pitchFamily="2" charset="2"/>
              </a:rPr>
              <a:t></a:t>
            </a:r>
            <a:r>
              <a:rPr lang="en-US" sz="3200" dirty="0">
                <a:latin typeface="Arial" panose="020B0604020202020204" pitchFamily="34" charset="0"/>
                <a:cs typeface="Arial" panose="020B0604020202020204" pitchFamily="34" charset="0"/>
              </a:rPr>
              <a:t>30 years old.</a:t>
            </a:r>
          </a:p>
          <a:p>
            <a:endParaRPr lang="en-US" sz="600" dirty="0"/>
          </a:p>
        </p:txBody>
      </p:sp>
      <p:sp>
        <p:nvSpPr>
          <p:cNvPr id="43" name="TextBox 42">
            <a:extLst>
              <a:ext uri="{FF2B5EF4-FFF2-40B4-BE49-F238E27FC236}">
                <a16:creationId xmlns:a16="http://schemas.microsoft.com/office/drawing/2014/main" id="{36C4CF0B-81BC-F243-8FB1-596EC13C1887}"/>
              </a:ext>
            </a:extLst>
          </p:cNvPr>
          <p:cNvSpPr txBox="1"/>
          <p:nvPr/>
        </p:nvSpPr>
        <p:spPr>
          <a:xfrm>
            <a:off x="13110871" y="20888616"/>
            <a:ext cx="12579343" cy="9235440"/>
          </a:xfrm>
          <a:prstGeom prst="rect">
            <a:avLst/>
          </a:prstGeom>
          <a:noFill/>
          <a:ln>
            <a:solidFill>
              <a:schemeClr val="bg1">
                <a:lumMod val="50000"/>
              </a:schemeClr>
            </a:solidFill>
          </a:ln>
        </p:spPr>
        <p:txBody>
          <a:bodyPr wrap="square" rtlCol="0">
            <a:spAutoFit/>
          </a:bodyPr>
          <a:lstStyle/>
          <a:p>
            <a:endParaRPr lang="en-US" dirty="0"/>
          </a:p>
        </p:txBody>
      </p:sp>
      <p:graphicFrame>
        <p:nvGraphicFramePr>
          <p:cNvPr id="50" name="Chart 49">
            <a:extLst>
              <a:ext uri="{FF2B5EF4-FFF2-40B4-BE49-F238E27FC236}">
                <a16:creationId xmlns:a16="http://schemas.microsoft.com/office/drawing/2014/main" id="{B7524648-A157-4C4E-966F-42091192964F}"/>
              </a:ext>
            </a:extLst>
          </p:cNvPr>
          <p:cNvGraphicFramePr>
            <a:graphicFrameLocks/>
          </p:cNvGraphicFramePr>
          <p:nvPr>
            <p:extLst>
              <p:ext uri="{D42A27DB-BD31-4B8C-83A1-F6EECF244321}">
                <p14:modId xmlns:p14="http://schemas.microsoft.com/office/powerpoint/2010/main" val="3919703812"/>
              </p:ext>
            </p:extLst>
          </p:nvPr>
        </p:nvGraphicFramePr>
        <p:xfrm>
          <a:off x="13287754" y="20990777"/>
          <a:ext cx="12024805" cy="8722308"/>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a:extLst>
              <a:ext uri="{FF2B5EF4-FFF2-40B4-BE49-F238E27FC236}">
                <a16:creationId xmlns:a16="http://schemas.microsoft.com/office/drawing/2014/main" id="{074BB94D-2A5C-9B48-AD8A-C1A9E6BE3F9D}"/>
              </a:ext>
            </a:extLst>
          </p:cNvPr>
          <p:cNvSpPr txBox="1"/>
          <p:nvPr/>
        </p:nvSpPr>
        <p:spPr>
          <a:xfrm>
            <a:off x="533436" y="17505336"/>
            <a:ext cx="11643765" cy="12618720"/>
          </a:xfrm>
          <a:prstGeom prst="rect">
            <a:avLst/>
          </a:prstGeom>
          <a:noFill/>
          <a:ln>
            <a:solidFill>
              <a:schemeClr val="bg1">
                <a:lumMod val="50000"/>
              </a:schemeClr>
            </a:solidFill>
          </a:ln>
        </p:spPr>
        <p:txBody>
          <a:bodyPr wrap="square" rtlCol="0">
            <a:spAutoFit/>
          </a:bodyPr>
          <a:lstStyle/>
          <a:p>
            <a:endParaRPr lang="en-US" dirty="0"/>
          </a:p>
        </p:txBody>
      </p:sp>
      <p:pic>
        <p:nvPicPr>
          <p:cNvPr id="57" name="Picture 56">
            <a:extLst>
              <a:ext uri="{FF2B5EF4-FFF2-40B4-BE49-F238E27FC236}">
                <a16:creationId xmlns:a16="http://schemas.microsoft.com/office/drawing/2014/main" id="{D6E6AC75-C0F0-9942-B3C1-FEDFD9938A12}"/>
              </a:ext>
            </a:extLst>
          </p:cNvPr>
          <p:cNvPicPr>
            <a:picLocks noChangeAspect="1"/>
          </p:cNvPicPr>
          <p:nvPr/>
        </p:nvPicPr>
        <p:blipFill>
          <a:blip r:embed="rId7"/>
          <a:stretch>
            <a:fillRect/>
          </a:stretch>
        </p:blipFill>
        <p:spPr>
          <a:xfrm>
            <a:off x="1807768" y="17766965"/>
            <a:ext cx="9324058" cy="11844735"/>
          </a:xfrm>
          <a:prstGeom prst="rect">
            <a:avLst/>
          </a:prstGeom>
        </p:spPr>
      </p:pic>
      <p:sp>
        <p:nvSpPr>
          <p:cNvPr id="5" name="TextBox 4">
            <a:extLst>
              <a:ext uri="{FF2B5EF4-FFF2-40B4-BE49-F238E27FC236}">
                <a16:creationId xmlns:a16="http://schemas.microsoft.com/office/drawing/2014/main" id="{CBAC5FD6-4DC1-B444-A087-F9F0D3105F4D}"/>
              </a:ext>
            </a:extLst>
          </p:cNvPr>
          <p:cNvSpPr txBox="1"/>
          <p:nvPr/>
        </p:nvSpPr>
        <p:spPr>
          <a:xfrm>
            <a:off x="13129670" y="18451062"/>
            <a:ext cx="12560544" cy="2194560"/>
          </a:xfrm>
          <a:prstGeom prst="rect">
            <a:avLst/>
          </a:prstGeom>
          <a:noFill/>
          <a:ln>
            <a:solidFill>
              <a:schemeClr val="bg1">
                <a:lumMod val="50000"/>
              </a:schemeClr>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1C775C9C-B3A8-A241-9AA2-0D876ACC9611}"/>
              </a:ext>
            </a:extLst>
          </p:cNvPr>
          <p:cNvSpPr txBox="1"/>
          <p:nvPr/>
        </p:nvSpPr>
        <p:spPr>
          <a:xfrm>
            <a:off x="13263090" y="18446822"/>
            <a:ext cx="12105255" cy="2185214"/>
          </a:xfrm>
          <a:prstGeom prst="rect">
            <a:avLst/>
          </a:prstGeom>
          <a:noFill/>
        </p:spPr>
        <p:txBody>
          <a:bodyPr wrap="square" rtlCol="0">
            <a:spAutoFit/>
          </a:bodyPr>
          <a:lstStyle/>
          <a:p>
            <a:pPr marL="457200" indent="-457200">
              <a:buFont typeface="Wingdings" pitchFamily="2" charset="2"/>
              <a:buChar char="Ø"/>
            </a:pPr>
            <a:r>
              <a:rPr lang="en-US" sz="3400" b="1" dirty="0">
                <a:latin typeface="Arial" panose="020B0604020202020204" pitchFamily="34" charset="0"/>
                <a:cs typeface="Arial" panose="020B0604020202020204" pitchFamily="34" charset="0"/>
              </a:rPr>
              <a:t>Prevalence of hypertension overall was 25% (152); 18% (55) in PLWH and 33% (97) in HIV negative. Of the 152, 47% (71) had a previous diagnosis with 37% (26) being on anti-HTN medication.</a:t>
            </a:r>
          </a:p>
        </p:txBody>
      </p:sp>
      <p:sp>
        <p:nvSpPr>
          <p:cNvPr id="14" name="TextBox 13">
            <a:extLst>
              <a:ext uri="{FF2B5EF4-FFF2-40B4-BE49-F238E27FC236}">
                <a16:creationId xmlns:a16="http://schemas.microsoft.com/office/drawing/2014/main" id="{DF42ABF0-95D9-724E-B4A3-3E226F07B52C}"/>
              </a:ext>
            </a:extLst>
          </p:cNvPr>
          <p:cNvSpPr txBox="1"/>
          <p:nvPr/>
        </p:nvSpPr>
        <p:spPr>
          <a:xfrm>
            <a:off x="26936438" y="14600820"/>
            <a:ext cx="15539534" cy="15081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Multivariate analysis; Adjusted for HIV status, age BMI, education level IL 6 and central obesity.</a:t>
            </a:r>
          </a:p>
          <a:p>
            <a:r>
              <a:rPr lang="en-US" sz="3200" b="1" dirty="0">
                <a:latin typeface="Arial" panose="020B0604020202020204" pitchFamily="34" charset="0"/>
                <a:cs typeface="Arial" panose="020B0604020202020204" pitchFamily="34" charset="0"/>
              </a:rPr>
              <a:t>In the adjusted analysis, PLWH were 47% less likely to have hypertension compared to the HIV negative.</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AD3C955-2EFC-0C4F-AF6E-2E408C4DF0A1}"/>
              </a:ext>
            </a:extLst>
          </p:cNvPr>
          <p:cNvSpPr txBox="1"/>
          <p:nvPr/>
        </p:nvSpPr>
        <p:spPr>
          <a:xfrm>
            <a:off x="26499431" y="23585800"/>
            <a:ext cx="15844467" cy="1005840"/>
          </a:xfrm>
          <a:prstGeom prst="rect">
            <a:avLst/>
          </a:prstGeom>
          <a:solidFill>
            <a:schemeClr val="accent5">
              <a:lumMod val="50000"/>
            </a:schemeClr>
          </a:solidFill>
          <a:ln>
            <a:noFill/>
          </a:ln>
          <a:effectLst/>
        </p:spPr>
        <p:txBody>
          <a:bodyPr wrap="none" lIns="100856" tIns="50427" rIns="100856" bIns="50427" anchor="ctr"/>
          <a:lstStyle>
            <a:defPPr>
              <a:defRPr lang="en-US"/>
            </a:defPPr>
            <a:lvl1pPr algn="ctr" defTabSz="3458410">
              <a:defRPr sz="4800" b="1">
                <a:solidFill>
                  <a:schemeClr val="bg1"/>
                </a:solidFill>
                <a:latin typeface="Arial" panose="020B0604020202020204" pitchFamily="34" charset="0"/>
                <a:ea typeface="ＭＳ Ｐゴシック" charset="0"/>
                <a:cs typeface="Arial" panose="020B0604020202020204" pitchFamily="34" charset="0"/>
              </a:defRPr>
            </a:lvl1pPr>
          </a:lstStyle>
          <a:p>
            <a:r>
              <a:rPr lang="en-US" dirty="0"/>
              <a:t>Acknowledgement/Funding/ References </a:t>
            </a:r>
          </a:p>
        </p:txBody>
      </p:sp>
      <p:sp>
        <p:nvSpPr>
          <p:cNvPr id="26" name="TextBox 25">
            <a:extLst>
              <a:ext uri="{FF2B5EF4-FFF2-40B4-BE49-F238E27FC236}">
                <a16:creationId xmlns:a16="http://schemas.microsoft.com/office/drawing/2014/main" id="{F6281579-86EB-BF4E-80DF-FB7876F730DC}"/>
              </a:ext>
            </a:extLst>
          </p:cNvPr>
          <p:cNvSpPr txBox="1"/>
          <p:nvPr/>
        </p:nvSpPr>
        <p:spPr>
          <a:xfrm>
            <a:off x="26463094" y="24792438"/>
            <a:ext cx="15840738" cy="3749040"/>
          </a:xfrm>
          <a:prstGeom prst="rect">
            <a:avLst/>
          </a:prstGeom>
          <a:noFill/>
          <a:ln>
            <a:solidFill>
              <a:schemeClr val="bg1">
                <a:lumMod val="65000"/>
              </a:schemeClr>
            </a:solidFill>
          </a:ln>
        </p:spPr>
        <p:txBody>
          <a:bodyPr wrap="square" rtlCol="0">
            <a:spAutoFit/>
          </a:bodyPr>
          <a:lstStyle/>
          <a:p>
            <a:pPr marL="457200" indent="-457200">
              <a:buFont typeface="Wingdings" pitchFamily="2" charset="2"/>
              <a:buChar char="Ø"/>
            </a:pPr>
            <a:r>
              <a:rPr lang="en-GB" sz="3200" dirty="0">
                <a:latin typeface="Arial" panose="020B0604020202020204" pitchFamily="34" charset="0"/>
                <a:cs typeface="Arial" panose="020B0604020202020204" pitchFamily="34" charset="0"/>
              </a:rPr>
              <a:t>We acknowledge the study team, study participants and collaborating institutions. </a:t>
            </a:r>
            <a:r>
              <a:rPr lang="en-GB" sz="3200" dirty="0">
                <a:latin typeface="Arial" panose="020B0604020202020204" pitchFamily="34" charset="0"/>
                <a:ea typeface="Calibri" panose="020F0502020204030204" pitchFamily="34" charset="0"/>
                <a:cs typeface="Arial" panose="020B0604020202020204" pitchFamily="34" charset="0"/>
              </a:rPr>
              <a:t>This research was </a:t>
            </a:r>
            <a:r>
              <a:rPr lang="en-US" sz="3200" dirty="0">
                <a:latin typeface="Arial" panose="020B0604020202020204" pitchFamily="34" charset="0"/>
                <a:ea typeface="Calibri" panose="020F0502020204030204" pitchFamily="34" charset="0"/>
                <a:cs typeface="Arial" panose="020B0604020202020204" pitchFamily="34" charset="0"/>
              </a:rPr>
              <a:t>supported by the US National Institutes of Health, R21 TW010459 and </a:t>
            </a:r>
            <a:r>
              <a:rPr lang="en-US" sz="3200" dirty="0">
                <a:latin typeface="Arial" panose="020B0604020202020204" pitchFamily="34" charset="0"/>
                <a:cs typeface="Arial" panose="020B0604020202020204" pitchFamily="34" charset="0"/>
              </a:rPr>
              <a:t>FIC D43 TW009580.</a:t>
            </a:r>
          </a:p>
          <a:p>
            <a:endParaRPr lang="en-US" sz="1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Kenya </a:t>
            </a:r>
            <a:r>
              <a:rPr lang="en-US" sz="2800" dirty="0" err="1">
                <a:latin typeface="Arial" panose="020B0604020202020204" pitchFamily="34" charset="0"/>
                <a:cs typeface="Arial" panose="020B0604020202020204" pitchFamily="34" charset="0"/>
              </a:rPr>
              <a:t>STEPwise</a:t>
            </a:r>
            <a:r>
              <a:rPr lang="en-US" sz="2800" dirty="0">
                <a:latin typeface="Arial" panose="020B0604020202020204" pitchFamily="34" charset="0"/>
                <a:cs typeface="Arial" panose="020B0604020202020204" pitchFamily="34" charset="0"/>
              </a:rPr>
              <a:t> Survey for Non Communicable Diseases Risk Factors 2015 Report. </a:t>
            </a:r>
          </a:p>
          <a:p>
            <a:pPr marL="457200" indent="-4572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Kwarisiima</a:t>
            </a:r>
            <a:r>
              <a:rPr lang="en-US" sz="2800" dirty="0">
                <a:latin typeface="Arial" panose="020B0604020202020204" pitchFamily="34" charset="0"/>
                <a:cs typeface="Arial" panose="020B0604020202020204" pitchFamily="34" charset="0"/>
              </a:rPr>
              <a:t> D, Balzer L, Heller D, et al. Population-based assessment of hypertension epidemiology and risk factors among HIV-positive and general populations in rural Uganda. </a:t>
            </a:r>
            <a:r>
              <a:rPr lang="en-US" sz="2800" dirty="0" err="1">
                <a:latin typeface="Arial" panose="020B0604020202020204" pitchFamily="34" charset="0"/>
                <a:cs typeface="Arial" panose="020B0604020202020204" pitchFamily="34" charset="0"/>
              </a:rPr>
              <a:t>PLoS</a:t>
            </a:r>
            <a:r>
              <a:rPr lang="en-US" sz="2800" dirty="0">
                <a:latin typeface="Arial" panose="020B0604020202020204" pitchFamily="34" charset="0"/>
                <a:cs typeface="Arial" panose="020B0604020202020204" pitchFamily="34" charset="0"/>
              </a:rPr>
              <a:t> One. 2016;11(5). </a:t>
            </a:r>
          </a:p>
        </p:txBody>
      </p:sp>
      <p:pic>
        <p:nvPicPr>
          <p:cNvPr id="48" name="Shape 28">
            <a:extLst>
              <a:ext uri="{FF2B5EF4-FFF2-40B4-BE49-F238E27FC236}">
                <a16:creationId xmlns:a16="http://schemas.microsoft.com/office/drawing/2014/main" id="{256A8B7F-8957-1348-BB77-EC8064772CAD}"/>
              </a:ext>
            </a:extLst>
          </p:cNvPr>
          <p:cNvPicPr preferRelativeResize="0"/>
          <p:nvPr/>
        </p:nvPicPr>
        <p:blipFill rotWithShape="1">
          <a:blip r:embed="rId8">
            <a:alphaModFix/>
          </a:blip>
          <a:srcRect/>
          <a:stretch/>
        </p:blipFill>
        <p:spPr>
          <a:xfrm>
            <a:off x="255391" y="689421"/>
            <a:ext cx="2560320" cy="2286000"/>
          </a:xfrm>
          <a:prstGeom prst="rect">
            <a:avLst/>
          </a:prstGeom>
          <a:solidFill>
            <a:srgbClr val="0070C0"/>
          </a:solidFill>
          <a:ln w="9525" cap="flat" cmpd="sng">
            <a:solidFill>
              <a:srgbClr val="718BA4"/>
            </a:solidFill>
            <a:prstDash val="solid"/>
            <a:miter/>
            <a:headEnd type="none" w="med" len="med"/>
            <a:tailEnd type="none" w="med" len="med"/>
          </a:ln>
        </p:spPr>
      </p:pic>
      <p:pic>
        <p:nvPicPr>
          <p:cNvPr id="53" name="Picture 52">
            <a:extLst>
              <a:ext uri="{FF2B5EF4-FFF2-40B4-BE49-F238E27FC236}">
                <a16:creationId xmlns:a16="http://schemas.microsoft.com/office/drawing/2014/main" id="{A4CAC9B9-9AFA-AD43-9A22-92620C40BB64}"/>
              </a:ext>
            </a:extLst>
          </p:cNvPr>
          <p:cNvPicPr>
            <a:picLocks noChangeAspect="1"/>
          </p:cNvPicPr>
          <p:nvPr/>
        </p:nvPicPr>
        <p:blipFill>
          <a:blip r:embed="rId9"/>
          <a:stretch>
            <a:fillRect/>
          </a:stretch>
        </p:blipFill>
        <p:spPr>
          <a:xfrm>
            <a:off x="39988052" y="777618"/>
            <a:ext cx="2548250" cy="2286000"/>
          </a:xfrm>
          <a:prstGeom prst="rect">
            <a:avLst/>
          </a:prstGeom>
        </p:spPr>
      </p:pic>
      <p:pic>
        <p:nvPicPr>
          <p:cNvPr id="55" name="Picture 1">
            <a:extLst>
              <a:ext uri="{FF2B5EF4-FFF2-40B4-BE49-F238E27FC236}">
                <a16:creationId xmlns:a16="http://schemas.microsoft.com/office/drawing/2014/main" id="{6ACC4661-F735-214C-A719-066918768E7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714003" y="28756937"/>
            <a:ext cx="20116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Image result for kenyatta national hospital logo">
            <a:extLst>
              <a:ext uri="{FF2B5EF4-FFF2-40B4-BE49-F238E27FC236}">
                <a16:creationId xmlns:a16="http://schemas.microsoft.com/office/drawing/2014/main" id="{99A30E12-5C03-B748-AF7C-6359E06C08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022116" y="28759160"/>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092A0654-8028-6A4B-87DE-7E32B5DAB69A}"/>
              </a:ext>
            </a:extLst>
          </p:cNvPr>
          <p:cNvPicPr>
            <a:picLocks noChangeAspect="1"/>
          </p:cNvPicPr>
          <p:nvPr/>
        </p:nvPicPr>
        <p:blipFill>
          <a:blip r:embed="rId12"/>
          <a:stretch>
            <a:fillRect/>
          </a:stretch>
        </p:blipFill>
        <p:spPr>
          <a:xfrm>
            <a:off x="35330229" y="28605860"/>
            <a:ext cx="2011680" cy="2011680"/>
          </a:xfrm>
          <a:prstGeom prst="rect">
            <a:avLst/>
          </a:prstGeom>
        </p:spPr>
      </p:pic>
      <p:pic>
        <p:nvPicPr>
          <p:cNvPr id="59" name="Picture 8">
            <a:extLst>
              <a:ext uri="{FF2B5EF4-FFF2-40B4-BE49-F238E27FC236}">
                <a16:creationId xmlns:a16="http://schemas.microsoft.com/office/drawing/2014/main" id="{5E67A8F7-05CB-0849-A7CC-F2692B5463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84889" y="28683966"/>
            <a:ext cx="20116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htn_study_audio" descr="htn_study_audio">
            <a:hlinkClick r:id="" action="ppaction://media"/>
            <a:hlinkHover r:id="" action="ppaction://ole?verb=0"/>
            <a:extLst>
              <a:ext uri="{FF2B5EF4-FFF2-40B4-BE49-F238E27FC236}">
                <a16:creationId xmlns:a16="http://schemas.microsoft.com/office/drawing/2014/main" id="{1EC6F2E9-E2C3-E34A-8C80-D0BBA0134A7C}"/>
              </a:ext>
            </a:extLst>
          </p:cNvPr>
          <p:cNvPicPr>
            <a:picLocks noChangeAspect="1"/>
          </p:cNvPicPr>
          <p:nvPr>
            <a:audioFile r:link="rId2"/>
            <p:extLst>
              <p:ext uri="{DAA4B4D4-6D71-4841-9C94-3DE7FCFB9230}">
                <p14:media xmlns:p14="http://schemas.microsoft.com/office/powerpoint/2010/main" r:embed="rId1"/>
              </p:ext>
            </p:extLst>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4250165" y="2254176"/>
            <a:ext cx="1005840" cy="1005840"/>
          </a:xfrm>
          <a:prstGeom prst="rect">
            <a:avLst/>
          </a:prstGeom>
        </p:spPr>
      </p:pic>
    </p:spTree>
    <p:extLst>
      <p:ext uri="{BB962C8B-B14F-4D97-AF65-F5344CB8AC3E}">
        <p14:creationId xmlns:p14="http://schemas.microsoft.com/office/powerpoint/2010/main" val="12873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88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2068</TotalTime>
  <Words>858</Words>
  <Application>Microsoft Macintosh PowerPoint</Application>
  <PresentationFormat>Custom</PresentationFormat>
  <Paragraphs>122</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Jerusha Nyabiage</dc:creator>
  <cp:lastModifiedBy>Jerusha Nyabiage</cp:lastModifiedBy>
  <cp:revision>159</cp:revision>
  <cp:lastPrinted>2020-06-26T01:52:10Z</cp:lastPrinted>
  <dcterms:created xsi:type="dcterms:W3CDTF">2020-06-12T17:49:10Z</dcterms:created>
  <dcterms:modified xsi:type="dcterms:W3CDTF">2020-06-27T01:12:27Z</dcterms:modified>
</cp:coreProperties>
</file>